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handoutMasterIdLst>
    <p:handoutMasterId r:id="rId29"/>
  </p:handoutMasterIdLst>
  <p:sldIdLst>
    <p:sldId id="256" r:id="rId2"/>
    <p:sldId id="314" r:id="rId3"/>
    <p:sldId id="320" r:id="rId4"/>
    <p:sldId id="322" r:id="rId5"/>
    <p:sldId id="321" r:id="rId6"/>
    <p:sldId id="298" r:id="rId7"/>
    <p:sldId id="297" r:id="rId8"/>
    <p:sldId id="329" r:id="rId9"/>
    <p:sldId id="323" r:id="rId10"/>
    <p:sldId id="299" r:id="rId11"/>
    <p:sldId id="300" r:id="rId12"/>
    <p:sldId id="309" r:id="rId13"/>
    <p:sldId id="312" r:id="rId14"/>
    <p:sldId id="325" r:id="rId15"/>
    <p:sldId id="313" r:id="rId16"/>
    <p:sldId id="327" r:id="rId17"/>
    <p:sldId id="324" r:id="rId18"/>
    <p:sldId id="326" r:id="rId19"/>
    <p:sldId id="316" r:id="rId20"/>
    <p:sldId id="308" r:id="rId21"/>
    <p:sldId id="307" r:id="rId22"/>
    <p:sldId id="328" r:id="rId23"/>
    <p:sldId id="306" r:id="rId24"/>
    <p:sldId id="304" r:id="rId25"/>
    <p:sldId id="330" r:id="rId26"/>
    <p:sldId id="303" r:id="rId27"/>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EC6EBFD0-8FFF-4425-87CC-70ED2F766E8D}" type="datetimeFigureOut">
              <a:rPr lang="en-US"/>
              <a:pPr>
                <a:defRPr/>
              </a:pPr>
              <a:t>1/13/2016</a:t>
            </a:fld>
            <a:endParaRPr lang="en-US"/>
          </a:p>
        </p:txBody>
      </p:sp>
      <p:sp>
        <p:nvSpPr>
          <p:cNvPr id="4" name="Footer Placeholder 3"/>
          <p:cNvSpPr>
            <a:spLocks noGrp="1"/>
          </p:cNvSpPr>
          <p:nvPr>
            <p:ph type="ftr" sz="quarter" idx="2"/>
          </p:nvPr>
        </p:nvSpPr>
        <p:spPr>
          <a:xfrm>
            <a:off x="0" y="9377363"/>
            <a:ext cx="2946400" cy="493712"/>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49688" y="9377363"/>
            <a:ext cx="2946400" cy="493712"/>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647E0510-04FE-4DFD-AFA8-065AF957C975}" type="slidenum">
              <a:rPr lang="en-US"/>
              <a:pPr>
                <a:defRPr/>
              </a:pPr>
              <a:t>‹#›</a:t>
            </a:fld>
            <a:endParaRPr lang="en-US"/>
          </a:p>
        </p:txBody>
      </p:sp>
    </p:spTree>
    <p:extLst>
      <p:ext uri="{BB962C8B-B14F-4D97-AF65-F5344CB8AC3E}">
        <p14:creationId xmlns:p14="http://schemas.microsoft.com/office/powerpoint/2010/main" val="323226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E3ECCC5D-D6FC-48D1-8752-C31475FD9A9E}" type="datetimeFigureOut">
              <a:rPr lang="en-US"/>
              <a:pPr>
                <a:defRPr/>
              </a:pPr>
              <a:t>1/13/2016</a:t>
            </a:fld>
            <a:endParaRPr lang="en-US"/>
          </a:p>
        </p:txBody>
      </p:sp>
      <p:sp>
        <p:nvSpPr>
          <p:cNvPr id="4" name="Slide Image Placeholder 3"/>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7363"/>
            <a:ext cx="2946400" cy="493712"/>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49688" y="9377363"/>
            <a:ext cx="2946400" cy="493712"/>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81A2B36D-CFB1-41A7-B002-75212977174C}" type="slidenum">
              <a:rPr lang="en-US"/>
              <a:pPr>
                <a:defRPr/>
              </a:pPr>
              <a:t>‹#›</a:t>
            </a:fld>
            <a:endParaRPr lang="en-US"/>
          </a:p>
        </p:txBody>
      </p:sp>
    </p:spTree>
    <p:extLst>
      <p:ext uri="{BB962C8B-B14F-4D97-AF65-F5344CB8AC3E}">
        <p14:creationId xmlns:p14="http://schemas.microsoft.com/office/powerpoint/2010/main" val="1873435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o-RO"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5736D0-9E35-4E6C-9C30-A2DE75954A5B}" type="slidenum">
              <a:rPr lang="en-US"/>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o-RO"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29CF70-9E06-4E4B-8E42-1DBD8A2DEFE9}" type="slidenum">
              <a:rPr lang="en-US"/>
              <a:pPr fontAlgn="base">
                <a:spcBef>
                  <a:spcPct val="0"/>
                </a:spcBef>
                <a:spcAft>
                  <a:spcPct val="0"/>
                </a:spcAft>
                <a:defRPr/>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o-RO" smtClean="0"/>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09E071-B3CE-46B8-9195-424AAC91DE65}" type="slidenum">
              <a:rPr lang="en-US"/>
              <a:pPr fontAlgn="base">
                <a:spcBef>
                  <a:spcPct val="0"/>
                </a:spcBef>
                <a:spcAft>
                  <a:spcPct val="0"/>
                </a:spcAft>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5EE37FD0-26A2-462E-B4B4-5B38B41EAAE8}" type="datetimeFigureOut">
              <a:rPr lang="en-US"/>
              <a:pPr>
                <a:defRPr/>
              </a:pPr>
              <a:t>1/13/2016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E9C6D52-9C46-4F9B-B123-B694C4E8D1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FDAA5AF-D896-458C-9D77-C175D460643B}" type="datetimeFigureOut">
              <a:rPr lang="en-US"/>
              <a:pPr>
                <a:defRPr/>
              </a:pPr>
              <a:t>1/13/2016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5565156-9257-4DA6-A7DF-ABD7250755F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E3B1E05-B04A-4DB3-A297-BE17B94EAD1F}" type="datetimeFigureOut">
              <a:rPr lang="en-US"/>
              <a:pPr>
                <a:defRPr/>
              </a:pPr>
              <a:t>1/13/2016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945F6D0-D9C0-4C45-82CC-90576737C76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8A2728F-1179-4AF9-9320-661EF5692B42}" type="datetimeFigureOut">
              <a:rPr lang="en-US"/>
              <a:pPr>
                <a:defRPr/>
              </a:pPr>
              <a:t>1/13/2016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CC29BA2-CF57-4FB3-8BA8-E175044B31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764075AF-3AEF-4C76-8FA4-83D0945E3AE3}" type="datetimeFigureOut">
              <a:rPr lang="en-US"/>
              <a:pPr>
                <a:defRPr/>
              </a:pPr>
              <a:t>1/13/2016</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55F65D68-3F04-4566-87ED-FE1EB731A0F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0FB149F-AC55-45BC-9AB3-8FD77E52E6E2}" type="datetimeFigureOut">
              <a:rPr lang="en-US"/>
              <a:pPr>
                <a:defRPr/>
              </a:pPr>
              <a:t>1/13/2016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643FC84-B27F-4B11-8D7A-DA2C4CCBB3E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FBDB11A-C8F4-4F49-BD9E-C6232DD8B3E7}" type="datetimeFigureOut">
              <a:rPr lang="en-US"/>
              <a:pPr>
                <a:defRPr/>
              </a:pPr>
              <a:t>1/13/2016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C323A148-7286-4126-9C7D-F927E8CFF38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2BF69AC6-FBBD-4ACD-8D84-9955E6A0A958}" type="datetimeFigureOut">
              <a:rPr lang="en-US"/>
              <a:pPr>
                <a:defRPr/>
              </a:pPr>
              <a:t>1/13/2016</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AB19EF0-CB8B-4CF4-877A-5770612E819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FF3B5BE-B4F9-4FC7-97E7-4D4085A1542A}" type="datetimeFigureOut">
              <a:rPr lang="en-US"/>
              <a:pPr>
                <a:defRPr/>
              </a:pPr>
              <a:t>1/13/2016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D42E527-82D8-4EED-964F-1C536233B8A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CF4CDE30-4120-4784-8478-15D0A756506B}" type="datetimeFigureOut">
              <a:rPr lang="en-US"/>
              <a:pPr>
                <a:defRPr/>
              </a:pPr>
              <a:t>1/13/2016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67E9307-3D99-407F-80B1-DA054F76470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FDED22F2-628F-425D-B7F8-C0F191C37B5D}" type="datetimeFigureOut">
              <a:rPr lang="en-US"/>
              <a:pPr>
                <a:defRPr/>
              </a:pPr>
              <a:t>1/13/2016</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DE92938C-CE56-443A-9973-2F2E3DB669A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C82C615E-C96B-44EA-ABEA-CAF772D06344}" type="datetimeFigureOut">
              <a:rPr lang="en-US"/>
              <a:pPr>
                <a:defRPr/>
              </a:pPr>
              <a:t>1/13/2016</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277CEE9A-6148-4F7B-B904-5C7F1737A41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2" r:id="rId2"/>
    <p:sldLayoutId id="2147483697" r:id="rId3"/>
    <p:sldLayoutId id="2147483698" r:id="rId4"/>
    <p:sldLayoutId id="2147483699" r:id="rId5"/>
    <p:sldLayoutId id="2147483700" r:id="rId6"/>
    <p:sldLayoutId id="2147483693" r:id="rId7"/>
    <p:sldLayoutId id="2147483701" r:id="rId8"/>
    <p:sldLayoutId id="2147483702" r:id="rId9"/>
    <p:sldLayoutId id="2147483694" r:id="rId10"/>
    <p:sldLayoutId id="2147483695"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raportsae.edu@gmail.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3600400"/>
          </a:xfrm>
        </p:spPr>
        <p:txBody>
          <a:bodyPr>
            <a:normAutofit fontScale="90000"/>
          </a:bodyPr>
          <a:lstStyle/>
          <a:p>
            <a:pPr algn="ctr" eaLnBrk="1" fontAlgn="auto" hangingPunct="1">
              <a:spcAft>
                <a:spcPts val="0"/>
              </a:spcAft>
              <a:defRPr/>
            </a:pPr>
            <a:r>
              <a:rPr lang="ro-RO" dirty="0" smtClean="0">
                <a:effectLst>
                  <a:outerShdw blurRad="38100" dist="38100" dir="2700000" algn="tl">
                    <a:srgbClr val="000000">
                      <a:alpha val="43137"/>
                    </a:srgbClr>
                  </a:outerShdw>
                </a:effectLst>
                <a:latin typeface="Times New Roman" pitchFamily="18" charset="0"/>
                <a:cs typeface="Times New Roman" pitchFamily="18" charset="0"/>
              </a:rPr>
              <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a:effectLst>
                  <a:outerShdw blurRad="38100" dist="38100" dir="2700000" algn="tl">
                    <a:srgbClr val="000000">
                      <a:alpha val="43137"/>
                    </a:srgbClr>
                  </a:outerShdw>
                </a:effectLst>
                <a:latin typeface="Times New Roman" pitchFamily="18" charset="0"/>
                <a:cs typeface="Times New Roman" pitchFamily="18" charset="0"/>
              </a:rPr>
              <a:t/>
            </a:r>
            <a:br>
              <a:rPr lang="ro-RO" dirty="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a:effectLst>
                  <a:outerShdw blurRad="38100" dist="38100" dir="2700000" algn="tl">
                    <a:srgbClr val="000000">
                      <a:alpha val="43137"/>
                    </a:srgbClr>
                  </a:outerShdw>
                </a:effectLst>
                <a:latin typeface="Times New Roman" pitchFamily="18" charset="0"/>
                <a:cs typeface="Times New Roman" pitchFamily="18" charset="0"/>
              </a:rPr>
              <a:t/>
            </a:r>
            <a:br>
              <a:rPr lang="ro-RO" dirty="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PREVENIREA CORUPȚIEI </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ÎN SISTEMUL ROMÂNESC</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
            </a:r>
            <a:br>
              <a:rPr lang="ro-RO" dirty="0" smtClean="0">
                <a:effectLst>
                  <a:outerShdw blurRad="38100" dist="38100" dir="2700000" algn="tl">
                    <a:srgbClr val="000000">
                      <a:alpha val="43137"/>
                    </a:srgbClr>
                  </a:outerShdw>
                </a:effectLst>
                <a:latin typeface="Times New Roman" pitchFamily="18" charset="0"/>
                <a:cs typeface="Times New Roman" pitchFamily="18" charset="0"/>
              </a:rPr>
            </a:br>
            <a:r>
              <a:rPr lang="ro-RO" dirty="0" smtClean="0">
                <a:effectLst>
                  <a:outerShdw blurRad="38100" dist="38100" dir="2700000" algn="tl">
                    <a:srgbClr val="000000">
                      <a:alpha val="43137"/>
                    </a:srgbClr>
                  </a:outerShdw>
                </a:effectLst>
                <a:latin typeface="Times New Roman" pitchFamily="18" charset="0"/>
                <a:cs typeface="Times New Roman" pitchFamily="18" charset="0"/>
              </a:rPr>
              <a:t>DE  EDUCAȚIE</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5362" name="Picture 4" descr="logo MECTS"/>
          <p:cNvPicPr>
            <a:picLocks noChangeAspect="1" noChangeArrowheads="1"/>
          </p:cNvPicPr>
          <p:nvPr/>
        </p:nvPicPr>
        <p:blipFill>
          <a:blip r:embed="rId3"/>
          <a:srcRect/>
          <a:stretch>
            <a:fillRect/>
          </a:stretch>
        </p:blipFill>
        <p:spPr bwMode="auto">
          <a:xfrm>
            <a:off x="-69850" y="5864225"/>
            <a:ext cx="3848100" cy="1093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1"/>
          </p:nvPr>
        </p:nvSpPr>
        <p:spPr/>
        <p:txBody>
          <a:bodyPr/>
          <a:lstStyle/>
          <a:p>
            <a:pPr eaLnBrk="1" hangingPunct="1"/>
            <a:endParaRPr lang="ro-RO" sz="2400" dirty="0" smtClean="0">
              <a:latin typeface="Arial" charset="0"/>
              <a:cs typeface="Arial" charset="0"/>
            </a:endParaRPr>
          </a:p>
          <a:p>
            <a:pPr algn="just" eaLnBrk="1" hangingPunct="1"/>
            <a:r>
              <a:rPr lang="ro-RO" sz="2400" dirty="0" smtClean="0">
                <a:latin typeface="Times New Roman" pitchFamily="18" charset="0"/>
                <a:cs typeface="Arial" charset="0"/>
              </a:rPr>
              <a:t>Prin </a:t>
            </a:r>
            <a:r>
              <a:rPr lang="ro-RO" sz="2400" b="1" dirty="0" smtClean="0">
                <a:latin typeface="Times New Roman" pitchFamily="18" charset="0"/>
                <a:cs typeface="Arial" charset="0"/>
              </a:rPr>
              <a:t>OMEN nr. 4562/14.08.2013 </a:t>
            </a:r>
            <a:r>
              <a:rPr lang="ro-RO" sz="2400" dirty="0" smtClean="0">
                <a:latin typeface="Times New Roman" pitchFamily="18" charset="0"/>
                <a:cs typeface="Arial" charset="0"/>
              </a:rPr>
              <a:t>s-a aprobat constituirea şi componenţa Comisiei Naţionale pentru Prevenirea Actelor de Corupție în Educație.</a:t>
            </a:r>
          </a:p>
          <a:p>
            <a:pPr algn="just" eaLnBrk="1" hangingPunct="1">
              <a:buFont typeface="Wingdings 3" pitchFamily="18" charset="2"/>
              <a:buNone/>
            </a:pPr>
            <a:endParaRPr lang="ro-RO" sz="2400" dirty="0" smtClean="0">
              <a:latin typeface="Times New Roman" pitchFamily="18" charset="0"/>
              <a:cs typeface="Arial" charset="0"/>
            </a:endParaRPr>
          </a:p>
          <a:p>
            <a:pPr algn="just" eaLnBrk="1" hangingPunct="1">
              <a:buFontTx/>
              <a:buChar char="-"/>
            </a:pPr>
            <a:r>
              <a:rPr lang="ro-RO" sz="2400" dirty="0" smtClean="0">
                <a:latin typeface="Times New Roman" pitchFamily="18" charset="0"/>
                <a:cs typeface="Arial" charset="0"/>
              </a:rPr>
              <a:t>22 de membri din toate departamentele de specialitate MECS</a:t>
            </a:r>
          </a:p>
          <a:p>
            <a:pPr algn="just" eaLnBrk="1" hangingPunct="1">
              <a:buFontTx/>
              <a:buChar char="-"/>
            </a:pPr>
            <a:r>
              <a:rPr lang="ro-RO" sz="2400" dirty="0" smtClean="0">
                <a:latin typeface="Times New Roman" pitchFamily="18" charset="0"/>
                <a:cs typeface="Arial" charset="0"/>
              </a:rPr>
              <a:t>Preşedintele Comisiei - dl. Gabriel Liviu Ispas, Consilier </a:t>
            </a:r>
          </a:p>
          <a:p>
            <a:pPr algn="just" eaLnBrk="1" hangingPunct="1">
              <a:buFont typeface="Wingdings 3" pitchFamily="18" charset="2"/>
              <a:buNone/>
            </a:pPr>
            <a:r>
              <a:rPr lang="ro-RO" sz="2400" dirty="0" smtClean="0">
                <a:latin typeface="Times New Roman" pitchFamily="18" charset="0"/>
                <a:cs typeface="Arial" charset="0"/>
              </a:rPr>
              <a:t>   al Ministrului</a:t>
            </a:r>
          </a:p>
          <a:p>
            <a:pPr algn="just" eaLnBrk="1" hangingPunct="1">
              <a:buFontTx/>
              <a:buChar char="-"/>
            </a:pPr>
            <a:r>
              <a:rPr lang="ro-RO" sz="2400" dirty="0" smtClean="0">
                <a:latin typeface="Times New Roman" pitchFamily="18" charset="0"/>
                <a:cs typeface="Arial" charset="0"/>
              </a:rPr>
              <a:t>Coordonatorul Comisiei – dl. Valentin Popescu, director</a:t>
            </a:r>
          </a:p>
          <a:p>
            <a:pPr algn="just" eaLnBrk="1" hangingPunct="1">
              <a:buFont typeface="Wingdings 3" pitchFamily="18" charset="2"/>
              <a:buNone/>
            </a:pPr>
            <a:r>
              <a:rPr lang="ro-RO" sz="2400" dirty="0" smtClean="0">
                <a:latin typeface="Times New Roman" pitchFamily="18" charset="0"/>
                <a:cs typeface="Arial" charset="0"/>
              </a:rPr>
              <a:t>   al Unităţii de Strategii şi Politici Publice</a:t>
            </a:r>
          </a:p>
          <a:p>
            <a:pPr algn="just" eaLnBrk="1" hangingPunct="1">
              <a:buFontTx/>
              <a:buChar char="-"/>
            </a:pPr>
            <a:endParaRPr lang="ro-RO" sz="2400" dirty="0" smtClean="0">
              <a:latin typeface="Times New Roman" pitchFamily="18" charset="0"/>
              <a:cs typeface="Arial" charset="0"/>
            </a:endParaRPr>
          </a:p>
        </p:txBody>
      </p:sp>
      <p:sp>
        <p:nvSpPr>
          <p:cNvPr id="3" name="Title 2"/>
          <p:cNvSpPr>
            <a:spLocks noGrp="1"/>
          </p:cNvSpPr>
          <p:nvPr>
            <p:ph type="title"/>
          </p:nvPr>
        </p:nvSpPr>
        <p:spPr>
          <a:xfrm>
            <a:off x="457200" y="476672"/>
            <a:ext cx="8229600" cy="1143000"/>
          </a:xfrm>
        </p:spPr>
        <p:txBody>
          <a:bodyPr>
            <a:normAutofit fontScale="90000"/>
          </a:bodyPr>
          <a:lstStyle/>
          <a:p>
            <a:pPr algn="ctr" eaLnBrk="1" fontAlgn="auto" hangingPunct="1">
              <a:spcAft>
                <a:spcPts val="0"/>
              </a:spcAft>
              <a:defRPr/>
            </a:pPr>
            <a:r>
              <a:rPr lang="ro-RO" sz="3200" i="1" dirty="0" smtClean="0"/>
              <a:t>Comisia Națională pentru Prevenirea</a:t>
            </a:r>
            <a:br>
              <a:rPr lang="ro-RO" sz="3200" i="1" dirty="0" smtClean="0"/>
            </a:br>
            <a:r>
              <a:rPr lang="ro-RO" sz="3200" i="1" dirty="0" smtClean="0"/>
              <a:t>Actelor de Corupție în Educație (CNPACE) </a:t>
            </a:r>
            <a:endParaRPr lang="en-US" sz="3200" i="1" dirty="0"/>
          </a:p>
        </p:txBody>
      </p:sp>
      <p:pic>
        <p:nvPicPr>
          <p:cNvPr id="26627" name="Picture 4" descr="logo MECTS"/>
          <p:cNvPicPr>
            <a:picLocks noChangeAspect="1" noChangeArrowheads="1"/>
          </p:cNvPicPr>
          <p:nvPr/>
        </p:nvPicPr>
        <p:blipFill>
          <a:blip r:embed="rId3"/>
          <a:srcRect/>
          <a:stretch>
            <a:fillRect/>
          </a:stretch>
        </p:blipFill>
        <p:spPr bwMode="auto">
          <a:xfrm>
            <a:off x="5795963" y="6018213"/>
            <a:ext cx="3355975" cy="954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1"/>
          <p:cNvSpPr>
            <a:spLocks noGrp="1"/>
          </p:cNvSpPr>
          <p:nvPr>
            <p:ph idx="1"/>
          </p:nvPr>
        </p:nvSpPr>
        <p:spPr/>
        <p:txBody>
          <a:bodyPr/>
          <a:lstStyle/>
          <a:p>
            <a:pPr eaLnBrk="1" hangingPunct="1"/>
            <a:endParaRPr lang="ro-RO" smtClean="0"/>
          </a:p>
          <a:p>
            <a:pPr eaLnBrk="1" hangingPunct="1">
              <a:buFont typeface="Wingdings" pitchFamily="2" charset="2"/>
              <a:buChar char="Ø"/>
            </a:pPr>
            <a:r>
              <a:rPr lang="ro-RO" smtClean="0"/>
              <a:t>   Obiective generale</a:t>
            </a:r>
          </a:p>
          <a:p>
            <a:pPr eaLnBrk="1" hangingPunct="1">
              <a:buFont typeface="Wingdings" pitchFamily="2" charset="2"/>
              <a:buChar char="Ø"/>
            </a:pPr>
            <a:r>
              <a:rPr lang="ro-RO" smtClean="0"/>
              <a:t>   Obiective specifice </a:t>
            </a:r>
          </a:p>
          <a:p>
            <a:pPr eaLnBrk="1" hangingPunct="1">
              <a:buFont typeface="Wingdings" pitchFamily="2" charset="2"/>
              <a:buChar char="Ø"/>
            </a:pPr>
            <a:r>
              <a:rPr lang="ro-RO" smtClean="0"/>
              <a:t>   Măsuri</a:t>
            </a:r>
          </a:p>
          <a:p>
            <a:pPr eaLnBrk="1" hangingPunct="1">
              <a:buFont typeface="Wingdings" pitchFamily="2" charset="2"/>
              <a:buChar char="Ø"/>
            </a:pPr>
            <a:r>
              <a:rPr lang="ro-RO" smtClean="0"/>
              <a:t>   Surse de verificare</a:t>
            </a:r>
          </a:p>
          <a:p>
            <a:pPr eaLnBrk="1" hangingPunct="1">
              <a:buFont typeface="Wingdings" pitchFamily="2" charset="2"/>
              <a:buChar char="Ø"/>
            </a:pPr>
            <a:r>
              <a:rPr lang="ro-RO" smtClean="0"/>
              <a:t>   Indicatori</a:t>
            </a:r>
          </a:p>
          <a:p>
            <a:pPr eaLnBrk="1" hangingPunct="1">
              <a:buFont typeface="Wingdings" pitchFamily="2" charset="2"/>
              <a:buChar char="Ø"/>
            </a:pPr>
            <a:r>
              <a:rPr lang="ro-RO" smtClean="0"/>
              <a:t>   Stadiul implementării măsurilor</a:t>
            </a:r>
          </a:p>
          <a:p>
            <a:pPr eaLnBrk="1" hangingPunct="1">
              <a:buFont typeface="Wingdings" pitchFamily="2" charset="2"/>
              <a:buChar char="Ø"/>
            </a:pPr>
            <a:r>
              <a:rPr lang="ro-RO" smtClean="0"/>
              <a:t>   Progres față de semestrul/anul anterior</a:t>
            </a:r>
          </a:p>
        </p:txBody>
      </p:sp>
      <p:sp>
        <p:nvSpPr>
          <p:cNvPr id="3" name="Title 2"/>
          <p:cNvSpPr>
            <a:spLocks noGrp="1"/>
          </p:cNvSpPr>
          <p:nvPr>
            <p:ph type="title"/>
          </p:nvPr>
        </p:nvSpPr>
        <p:spPr/>
        <p:txBody>
          <a:bodyPr/>
          <a:lstStyle/>
          <a:p>
            <a:pPr algn="ctr" eaLnBrk="1" fontAlgn="auto" hangingPunct="1">
              <a:spcAft>
                <a:spcPts val="0"/>
              </a:spcAft>
              <a:defRPr/>
            </a:pPr>
            <a:r>
              <a:rPr lang="ro-RO" sz="3200" dirty="0" smtClean="0">
                <a:effectLst>
                  <a:outerShdw blurRad="38100" dist="38100" dir="2700000" algn="tl">
                    <a:srgbClr val="000000">
                      <a:alpha val="43137"/>
                    </a:srgbClr>
                  </a:outerShdw>
                </a:effectLst>
                <a:latin typeface="Times New Roman" pitchFamily="18" charset="0"/>
                <a:cs typeface="Times New Roman" pitchFamily="18" charset="0"/>
              </a:rPr>
              <a:t>Planul Sectorial al Strategiei Anticorupție în Educație (PSISAE)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ubstituent conținut 1"/>
          <p:cNvSpPr>
            <a:spLocks noGrp="1"/>
          </p:cNvSpPr>
          <p:nvPr>
            <p:ph idx="1"/>
          </p:nvPr>
        </p:nvSpPr>
        <p:spPr>
          <a:xfrm>
            <a:off x="0" y="981075"/>
            <a:ext cx="8785225" cy="4525963"/>
          </a:xfrm>
        </p:spPr>
        <p:txBody>
          <a:bodyPr/>
          <a:lstStyle/>
          <a:p>
            <a:pPr algn="just" eaLnBrk="1" hangingPunct="1"/>
            <a:r>
              <a:rPr lang="ro-RO" sz="2400" dirty="0" smtClean="0">
                <a:latin typeface="Times New Roman" pitchFamily="18" charset="0"/>
                <a:cs typeface="Times New Roman" pitchFamily="18" charset="0"/>
              </a:rPr>
              <a:t>Prin </a:t>
            </a:r>
            <a:r>
              <a:rPr lang="ro-RO" sz="2400" b="1" dirty="0" smtClean="0">
                <a:latin typeface="Times New Roman" pitchFamily="18" charset="0"/>
                <a:cs typeface="Times New Roman" pitchFamily="18" charset="0"/>
              </a:rPr>
              <a:t>Protocolul de Co</a:t>
            </a:r>
            <a:r>
              <a:rPr lang="en-GB" sz="2400" b="1" dirty="0" err="1" smtClean="0">
                <a:latin typeface="Times New Roman" pitchFamily="18" charset="0"/>
                <a:cs typeface="Times New Roman" pitchFamily="18" charset="0"/>
              </a:rPr>
              <a:t>operare</a:t>
            </a:r>
            <a:r>
              <a:rPr lang="en-GB" sz="2400" b="1" dirty="0" smtClean="0">
                <a:latin typeface="Times New Roman" pitchFamily="18" charset="0"/>
                <a:cs typeface="Times New Roman" pitchFamily="18" charset="0"/>
              </a:rPr>
              <a:t> </a:t>
            </a:r>
            <a:r>
              <a:rPr lang="en-GB" sz="2400" b="1" dirty="0" err="1" smtClean="0">
                <a:latin typeface="Times New Roman" pitchFamily="18" charset="0"/>
                <a:cs typeface="Times New Roman" pitchFamily="18" charset="0"/>
              </a:rPr>
              <a:t>nr</a:t>
            </a:r>
            <a:r>
              <a:rPr lang="en-GB" sz="2400" b="1" dirty="0" smtClean="0">
                <a:latin typeface="Times New Roman" pitchFamily="18" charset="0"/>
                <a:cs typeface="Times New Roman" pitchFamily="18" charset="0"/>
              </a:rPr>
              <a:t>. 239/2013</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semnat</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între</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Direc</a:t>
            </a:r>
            <a:r>
              <a:rPr lang="ro-RO" sz="2400" dirty="0" smtClean="0">
                <a:latin typeface="Times New Roman" pitchFamily="18" charset="0"/>
                <a:cs typeface="Times New Roman" pitchFamily="18" charset="0"/>
              </a:rPr>
              <a:t>ţ</a:t>
            </a:r>
            <a:r>
              <a:rPr lang="en-GB" sz="2400" dirty="0" err="1" smtClean="0">
                <a:latin typeface="Times New Roman" pitchFamily="18" charset="0"/>
                <a:cs typeface="Times New Roman" pitchFamily="18" charset="0"/>
              </a:rPr>
              <a:t>ia</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Strategii</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Politici</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Publice</a:t>
            </a:r>
            <a:r>
              <a:rPr lang="en-GB" sz="2400"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ş</a:t>
            </a:r>
            <a:r>
              <a:rPr lang="en-GB" sz="2400" dirty="0" err="1" smtClean="0">
                <a:latin typeface="Times New Roman" pitchFamily="18" charset="0"/>
                <a:cs typeface="Times New Roman" pitchFamily="18" charset="0"/>
              </a:rPr>
              <a:t>i</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Comunicare</a:t>
            </a:r>
            <a:r>
              <a:rPr lang="en-GB" sz="2400" dirty="0" smtClean="0">
                <a:latin typeface="Times New Roman" pitchFamily="18" charset="0"/>
                <a:cs typeface="Times New Roman" pitchFamily="18" charset="0"/>
              </a:rPr>
              <a:t> din MEN </a:t>
            </a:r>
            <a:r>
              <a:rPr lang="ro-RO" sz="2400" dirty="0" smtClean="0">
                <a:latin typeface="Times New Roman" pitchFamily="18" charset="0"/>
                <a:cs typeface="Times New Roman" pitchFamily="18" charset="0"/>
              </a:rPr>
              <a:t>ş</a:t>
            </a:r>
            <a:r>
              <a:rPr lang="en-GB" sz="2400" dirty="0" err="1" smtClean="0">
                <a:latin typeface="Times New Roman" pitchFamily="18" charset="0"/>
                <a:cs typeface="Times New Roman" pitchFamily="18" charset="0"/>
              </a:rPr>
              <a:t>i</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Direc</a:t>
            </a:r>
            <a:r>
              <a:rPr lang="ro-RO" sz="2400" dirty="0" smtClean="0">
                <a:latin typeface="Times New Roman" pitchFamily="18" charset="0"/>
                <a:cs typeface="Times New Roman" pitchFamily="18" charset="0"/>
              </a:rPr>
              <a:t>ţ</a:t>
            </a:r>
            <a:r>
              <a:rPr lang="en-GB" sz="2400" dirty="0" err="1" smtClean="0">
                <a:latin typeface="Times New Roman" pitchFamily="18" charset="0"/>
                <a:cs typeface="Times New Roman" pitchFamily="18" charset="0"/>
              </a:rPr>
              <a:t>ia</a:t>
            </a:r>
            <a:r>
              <a:rPr lang="en-GB" sz="2400" dirty="0" smtClean="0">
                <a:latin typeface="Times New Roman" pitchFamily="18" charset="0"/>
                <a:cs typeface="Times New Roman" pitchFamily="18" charset="0"/>
              </a:rPr>
              <a:t> Na</a:t>
            </a:r>
            <a:r>
              <a:rPr lang="ro-RO" sz="2400" dirty="0" smtClean="0">
                <a:latin typeface="Times New Roman" pitchFamily="18" charset="0"/>
                <a:cs typeface="Times New Roman" pitchFamily="18" charset="0"/>
              </a:rPr>
              <a:t>ţ</a:t>
            </a:r>
            <a:r>
              <a:rPr lang="en-GB" sz="2400" dirty="0" err="1" smtClean="0">
                <a:latin typeface="Times New Roman" pitchFamily="18" charset="0"/>
                <a:cs typeface="Times New Roman" pitchFamily="18" charset="0"/>
              </a:rPr>
              <a:t>ională</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Anticorup</a:t>
            </a:r>
            <a:r>
              <a:rPr lang="ro-RO" sz="2400" dirty="0" smtClean="0">
                <a:latin typeface="Times New Roman" pitchFamily="18" charset="0"/>
                <a:cs typeface="Times New Roman" pitchFamily="18" charset="0"/>
              </a:rPr>
              <a:t>ţ</a:t>
            </a:r>
            <a:r>
              <a:rPr lang="en-GB" sz="2400" dirty="0" err="1" smtClean="0">
                <a:latin typeface="Times New Roman" pitchFamily="18" charset="0"/>
                <a:cs typeface="Times New Roman" pitchFamily="18" charset="0"/>
              </a:rPr>
              <a:t>ie</a:t>
            </a:r>
            <a:r>
              <a:rPr lang="en-GB" sz="2400" dirty="0" smtClean="0">
                <a:latin typeface="Times New Roman" pitchFamily="18" charset="0"/>
                <a:cs typeface="Times New Roman" pitchFamily="18" charset="0"/>
              </a:rPr>
              <a:t> din MAI, s</a:t>
            </a:r>
            <a:r>
              <a:rPr lang="ro-RO" sz="2400" dirty="0" smtClean="0">
                <a:latin typeface="Times New Roman" pitchFamily="18" charset="0"/>
                <a:cs typeface="Times New Roman" pitchFamily="18" charset="0"/>
              </a:rPr>
              <a:t>-</a:t>
            </a:r>
            <a:r>
              <a:rPr lang="en-GB" sz="2400" dirty="0" smtClean="0">
                <a:latin typeface="Times New Roman" pitchFamily="18" charset="0"/>
                <a:cs typeface="Times New Roman" pitchFamily="18" charset="0"/>
              </a:rPr>
              <a:t>au </a:t>
            </a:r>
            <a:r>
              <a:rPr lang="en-GB" sz="2400" dirty="0" err="1" smtClean="0">
                <a:latin typeface="Times New Roman" pitchFamily="18" charset="0"/>
                <a:cs typeface="Times New Roman" pitchFamily="18" charset="0"/>
              </a:rPr>
              <a:t>stabilit</a:t>
            </a:r>
            <a:r>
              <a:rPr lang="en-GB" sz="2400" dirty="0" smtClean="0">
                <a:latin typeface="Times New Roman" pitchFamily="18" charset="0"/>
                <a:cs typeface="Times New Roman" pitchFamily="18" charset="0"/>
              </a:rPr>
              <a:t> </a:t>
            </a:r>
            <a:r>
              <a:rPr lang="en-GB" sz="2400" dirty="0" err="1" smtClean="0">
                <a:latin typeface="Times New Roman" pitchFamily="18" charset="0"/>
                <a:cs typeface="Times New Roman" pitchFamily="18" charset="0"/>
              </a:rPr>
              <a:t>detaliile</a:t>
            </a:r>
            <a:r>
              <a:rPr lang="en-GB" sz="2400"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elaborării </a:t>
            </a:r>
            <a:r>
              <a:rPr lang="en-GB" sz="2400" i="1" dirty="0" err="1" smtClean="0">
                <a:latin typeface="Times New Roman" pitchFamily="18" charset="0"/>
                <a:cs typeface="Times New Roman" pitchFamily="18" charset="0"/>
              </a:rPr>
              <a:t>Metodologi</a:t>
            </a:r>
            <a:r>
              <a:rPr lang="ro-RO" sz="2400" i="1" dirty="0" smtClean="0">
                <a:latin typeface="Times New Roman" pitchFamily="18" charset="0"/>
                <a:cs typeface="Times New Roman" pitchFamily="18" charset="0"/>
              </a:rPr>
              <a:t>ei</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privind</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managementul</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riscurilor</a:t>
            </a:r>
            <a:r>
              <a:rPr lang="en-GB" sz="2400" i="1" dirty="0" smtClean="0">
                <a:latin typeface="Times New Roman" pitchFamily="18" charset="0"/>
                <a:cs typeface="Times New Roman" pitchFamily="18" charset="0"/>
              </a:rPr>
              <a:t> de </a:t>
            </a:r>
            <a:r>
              <a:rPr lang="en-GB" sz="2400" i="1" dirty="0" err="1" smtClean="0">
                <a:latin typeface="Times New Roman" pitchFamily="18" charset="0"/>
                <a:cs typeface="Times New Roman" pitchFamily="18" charset="0"/>
              </a:rPr>
              <a:t>corup</a:t>
            </a:r>
            <a:r>
              <a:rPr lang="ro-RO" sz="2400" i="1" dirty="0" smtClean="0">
                <a:latin typeface="Times New Roman" pitchFamily="18" charset="0"/>
                <a:cs typeface="Times New Roman" pitchFamily="18" charset="0"/>
              </a:rPr>
              <a:t>ţ</a:t>
            </a:r>
            <a:r>
              <a:rPr lang="en-GB" sz="2400" i="1" dirty="0" err="1" smtClean="0">
                <a:latin typeface="Times New Roman" pitchFamily="18" charset="0"/>
                <a:cs typeface="Times New Roman" pitchFamily="18" charset="0"/>
              </a:rPr>
              <a:t>ie</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în</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cadrul</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Ministerului</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Educa</a:t>
            </a:r>
            <a:r>
              <a:rPr lang="ro-RO" sz="2400" i="1" dirty="0" smtClean="0">
                <a:latin typeface="Times New Roman" pitchFamily="18" charset="0"/>
                <a:cs typeface="Times New Roman" pitchFamily="18" charset="0"/>
              </a:rPr>
              <a:t>ţ</a:t>
            </a:r>
            <a:r>
              <a:rPr lang="en-GB" sz="2400" i="1" dirty="0" err="1" smtClean="0">
                <a:latin typeface="Times New Roman" pitchFamily="18" charset="0"/>
                <a:cs typeface="Times New Roman" pitchFamily="18" charset="0"/>
              </a:rPr>
              <a:t>iei</a:t>
            </a:r>
            <a:r>
              <a:rPr lang="en-GB" sz="2400" i="1" dirty="0" smtClean="0">
                <a:latin typeface="Times New Roman" pitchFamily="18" charset="0"/>
                <a:cs typeface="Times New Roman" pitchFamily="18" charset="0"/>
              </a:rPr>
              <a:t> Na</a:t>
            </a:r>
            <a:r>
              <a:rPr lang="ro-RO" sz="2400" i="1" dirty="0" smtClean="0">
                <a:latin typeface="Times New Roman" pitchFamily="18" charset="0"/>
                <a:cs typeface="Times New Roman" pitchFamily="18" charset="0"/>
              </a:rPr>
              <a:t>ţ</a:t>
            </a:r>
            <a:r>
              <a:rPr lang="en-GB" sz="2400" i="1" dirty="0" err="1" smtClean="0">
                <a:latin typeface="Times New Roman" pitchFamily="18" charset="0"/>
                <a:cs typeface="Times New Roman" pitchFamily="18" charset="0"/>
              </a:rPr>
              <a:t>ionale</a:t>
            </a:r>
            <a:r>
              <a:rPr lang="en-GB" sz="2400" i="1" dirty="0" smtClean="0">
                <a:latin typeface="Times New Roman" pitchFamily="18" charset="0"/>
                <a:cs typeface="Times New Roman" pitchFamily="18" charset="0"/>
              </a:rPr>
              <a:t> </a:t>
            </a:r>
            <a:r>
              <a:rPr lang="ro-RO" sz="2400" i="1" dirty="0" smtClean="0">
                <a:latin typeface="Times New Roman" pitchFamily="18" charset="0"/>
                <a:cs typeface="Times New Roman" pitchFamily="18" charset="0"/>
              </a:rPr>
              <a:t>ş</a:t>
            </a:r>
            <a:r>
              <a:rPr lang="en-GB" sz="2400" i="1" dirty="0" err="1" smtClean="0">
                <a:latin typeface="Times New Roman" pitchFamily="18" charset="0"/>
                <a:cs typeface="Times New Roman" pitchFamily="18" charset="0"/>
              </a:rPr>
              <a:t>i</a:t>
            </a:r>
            <a:r>
              <a:rPr lang="en-GB" sz="2400" i="1" dirty="0" smtClean="0">
                <a:latin typeface="Times New Roman" pitchFamily="18" charset="0"/>
                <a:cs typeface="Times New Roman" pitchFamily="18" charset="0"/>
              </a:rPr>
              <a:t> al </a:t>
            </a:r>
            <a:r>
              <a:rPr lang="en-GB" sz="2400" i="1" dirty="0" err="1" smtClean="0">
                <a:latin typeface="Times New Roman" pitchFamily="18" charset="0"/>
                <a:cs typeface="Times New Roman" pitchFamily="18" charset="0"/>
              </a:rPr>
              <a:t>institu</a:t>
            </a:r>
            <a:r>
              <a:rPr lang="ro-RO" sz="2400" i="1" dirty="0" smtClean="0">
                <a:latin typeface="Times New Roman" pitchFamily="18" charset="0"/>
                <a:cs typeface="Times New Roman" pitchFamily="18" charset="0"/>
              </a:rPr>
              <a:t>ţ</a:t>
            </a:r>
            <a:r>
              <a:rPr lang="en-GB" sz="2400" i="1" dirty="0" err="1" smtClean="0">
                <a:latin typeface="Times New Roman" pitchFamily="18" charset="0"/>
                <a:cs typeface="Times New Roman" pitchFamily="18" charset="0"/>
              </a:rPr>
              <a:t>iilor</a:t>
            </a:r>
            <a:r>
              <a:rPr lang="en-GB" sz="2400" i="1" dirty="0" smtClean="0">
                <a:latin typeface="Times New Roman" pitchFamily="18" charset="0"/>
                <a:cs typeface="Times New Roman" pitchFamily="18" charset="0"/>
              </a:rPr>
              <a:t> </a:t>
            </a:r>
            <a:r>
              <a:rPr lang="ro-RO" sz="2400" i="1" dirty="0" smtClean="0">
                <a:latin typeface="Times New Roman" pitchFamily="18" charset="0"/>
                <a:cs typeface="Times New Roman" pitchFamily="18" charset="0"/>
              </a:rPr>
              <a:t>ş</a:t>
            </a:r>
            <a:r>
              <a:rPr lang="en-GB" sz="2400" i="1" dirty="0" err="1" smtClean="0">
                <a:latin typeface="Times New Roman" pitchFamily="18" charset="0"/>
                <a:cs typeface="Times New Roman" pitchFamily="18" charset="0"/>
              </a:rPr>
              <a:t>i</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unită</a:t>
            </a:r>
            <a:r>
              <a:rPr lang="ro-RO" sz="2400" i="1" dirty="0" smtClean="0">
                <a:latin typeface="Times New Roman" pitchFamily="18" charset="0"/>
                <a:cs typeface="Times New Roman" pitchFamily="18" charset="0"/>
              </a:rPr>
              <a:t>ţ</a:t>
            </a:r>
            <a:r>
              <a:rPr lang="en-GB" sz="2400" i="1" dirty="0" err="1" smtClean="0">
                <a:latin typeface="Times New Roman" pitchFamily="18" charset="0"/>
                <a:cs typeface="Times New Roman" pitchFamily="18" charset="0"/>
              </a:rPr>
              <a:t>ilor</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subordonate</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coordonate</a:t>
            </a:r>
            <a:r>
              <a:rPr lang="en-GB" sz="2400" i="1" dirty="0" smtClean="0">
                <a:latin typeface="Times New Roman" pitchFamily="18" charset="0"/>
                <a:cs typeface="Times New Roman" pitchFamily="18" charset="0"/>
              </a:rPr>
              <a:t>, a </a:t>
            </a:r>
            <a:r>
              <a:rPr lang="en-GB" sz="2400" i="1" dirty="0" err="1" smtClean="0">
                <a:latin typeface="Times New Roman" pitchFamily="18" charset="0"/>
                <a:cs typeface="Times New Roman" pitchFamily="18" charset="0"/>
              </a:rPr>
              <a:t>căror</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activitate</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vizează</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învă</a:t>
            </a:r>
            <a:r>
              <a:rPr lang="ro-RO" sz="2400" i="1" dirty="0" smtClean="0">
                <a:latin typeface="Times New Roman" pitchFamily="18" charset="0"/>
                <a:cs typeface="Times New Roman" pitchFamily="18" charset="0"/>
              </a:rPr>
              <a:t>ţ</a:t>
            </a:r>
            <a:r>
              <a:rPr lang="en-GB" sz="2400" i="1" dirty="0" err="1" smtClean="0">
                <a:latin typeface="Times New Roman" pitchFamily="18" charset="0"/>
                <a:cs typeface="Times New Roman" pitchFamily="18" charset="0"/>
              </a:rPr>
              <a:t>ământul</a:t>
            </a:r>
            <a:r>
              <a:rPr lang="en-GB" sz="2400" i="1" dirty="0" smtClean="0">
                <a:latin typeface="Times New Roman" pitchFamily="18" charset="0"/>
                <a:cs typeface="Times New Roman" pitchFamily="18" charset="0"/>
              </a:rPr>
              <a:t> </a:t>
            </a:r>
            <a:r>
              <a:rPr lang="en-GB" sz="2400" i="1" dirty="0" err="1" smtClean="0">
                <a:latin typeface="Times New Roman" pitchFamily="18" charset="0"/>
                <a:cs typeface="Times New Roman" pitchFamily="18" charset="0"/>
              </a:rPr>
              <a:t>preuniversitar</a:t>
            </a:r>
            <a:endParaRPr lang="ro-RO" sz="2400" i="1" dirty="0" smtClean="0">
              <a:latin typeface="Times New Roman" pitchFamily="18" charset="0"/>
              <a:cs typeface="Times New Roman" pitchFamily="18" charset="0"/>
            </a:endParaRPr>
          </a:p>
          <a:p>
            <a:pPr algn="just" eaLnBrk="1" hangingPunct="1">
              <a:lnSpc>
                <a:spcPct val="80000"/>
              </a:lnSpc>
            </a:pPr>
            <a:endParaRPr lang="ro-RO" sz="2400" i="1" dirty="0" smtClean="0">
              <a:latin typeface="Times New Roman" pitchFamily="18" charset="0"/>
              <a:cs typeface="Times New Roman" pitchFamily="18" charset="0"/>
            </a:endParaRPr>
          </a:p>
          <a:p>
            <a:pPr algn="just" eaLnBrk="1" hangingPunct="1">
              <a:lnSpc>
                <a:spcPct val="80000"/>
              </a:lnSpc>
            </a:pPr>
            <a:r>
              <a:rPr lang="ro-RO" sz="2400" dirty="0" smtClean="0">
                <a:latin typeface="Times New Roman" pitchFamily="18" charset="0"/>
                <a:cs typeface="Times New Roman" pitchFamily="18" charset="0"/>
              </a:rPr>
              <a:t>Scopul </a:t>
            </a:r>
            <a:r>
              <a:rPr lang="ro-RO" sz="2400" i="1" dirty="0" smtClean="0">
                <a:latin typeface="Times New Roman" pitchFamily="18" charset="0"/>
                <a:cs typeface="Times New Roman" pitchFamily="18" charset="0"/>
              </a:rPr>
              <a:t>Metodologiei</a:t>
            </a:r>
            <a:r>
              <a:rPr lang="ro-RO" sz="2400" dirty="0" smtClean="0">
                <a:latin typeface="Times New Roman" pitchFamily="18" charset="0"/>
                <a:cs typeface="Times New Roman" pitchFamily="18" charset="0"/>
              </a:rPr>
              <a:t> - Determinarea şi implementarea măsurilor de prevenire/ control al riscurilor de corupţie</a:t>
            </a:r>
          </a:p>
          <a:p>
            <a:pPr algn="just" eaLnBrk="1" hangingPunct="1">
              <a:lnSpc>
                <a:spcPct val="80000"/>
              </a:lnSpc>
              <a:buFont typeface="Wingdings 3" pitchFamily="18" charset="2"/>
              <a:buNone/>
            </a:pPr>
            <a:endParaRPr lang="ro-RO" sz="2400" dirty="0" smtClean="0">
              <a:latin typeface="Times New Roman" pitchFamily="18" charset="0"/>
              <a:cs typeface="Times New Roman" pitchFamily="18" charset="0"/>
            </a:endParaRPr>
          </a:p>
          <a:p>
            <a:pPr algn="just" eaLnBrk="1" hangingPunct="1">
              <a:lnSpc>
                <a:spcPct val="80000"/>
              </a:lnSpc>
            </a:pPr>
            <a:r>
              <a:rPr lang="ro-RO" sz="2400" dirty="0" smtClean="0">
                <a:latin typeface="Times New Roman" pitchFamily="18" charset="0"/>
                <a:cs typeface="Times New Roman" pitchFamily="18" charset="0"/>
              </a:rPr>
              <a:t>2013-2014</a:t>
            </a:r>
            <a:r>
              <a:rPr lang="ro-RO" sz="2400" i="1" dirty="0" smtClean="0">
                <a:latin typeface="Times New Roman" pitchFamily="18" charset="0"/>
                <a:cs typeface="Times New Roman" pitchFamily="18" charset="0"/>
              </a:rPr>
              <a:t> – </a:t>
            </a:r>
            <a:r>
              <a:rPr lang="ro-RO" sz="2400" dirty="0" smtClean="0">
                <a:latin typeface="Times New Roman" pitchFamily="18" charset="0"/>
                <a:cs typeface="Times New Roman" pitchFamily="18" charset="0"/>
              </a:rPr>
              <a:t>Pilotare la nivelul judeţului Giurgiu (grădiniţă, şcoală generală, liceu, inspectorat)</a:t>
            </a:r>
            <a:r>
              <a:rPr lang="en-GB" sz="2400" dirty="0" smtClean="0">
                <a:latin typeface="Times New Roman" pitchFamily="18" charset="0"/>
                <a:cs typeface="Times New Roman" pitchFamily="18" charset="0"/>
              </a:rPr>
              <a:t> </a:t>
            </a:r>
            <a:endParaRPr lang="ro-RO" sz="2400" dirty="0" smtClean="0">
              <a:latin typeface="Times New Roman" pitchFamily="18" charset="0"/>
              <a:cs typeface="Times New Roman" pitchFamily="18" charset="0"/>
            </a:endParaRPr>
          </a:p>
          <a:p>
            <a:pPr algn="just" eaLnBrk="1" hangingPunct="1">
              <a:lnSpc>
                <a:spcPct val="80000"/>
              </a:lnSpc>
              <a:buFont typeface="Wingdings 3" pitchFamily="18" charset="2"/>
              <a:buNone/>
            </a:pPr>
            <a:endParaRPr lang="en-GB" sz="2400" dirty="0" smtClean="0">
              <a:latin typeface="Times New Roman" pitchFamily="18" charset="0"/>
              <a:cs typeface="Times New Roman" pitchFamily="18" charset="0"/>
            </a:endParaRPr>
          </a:p>
          <a:p>
            <a:pPr eaLnBrk="1" hangingPunct="1">
              <a:lnSpc>
                <a:spcPct val="80000"/>
              </a:lnSpc>
            </a:pPr>
            <a:r>
              <a:rPr lang="ro-RO" sz="2400" i="1" dirty="0" smtClean="0">
                <a:latin typeface="Times New Roman" pitchFamily="18" charset="0"/>
                <a:cs typeface="Times New Roman" pitchFamily="18" charset="0"/>
              </a:rPr>
              <a:t>Metodologia a fost aprobată prin </a:t>
            </a:r>
            <a:r>
              <a:rPr lang="ro-RO" sz="2400" b="1" i="1" dirty="0" smtClean="0">
                <a:latin typeface="Times New Roman" pitchFamily="18" charset="0"/>
                <a:cs typeface="Times New Roman" pitchFamily="18" charset="0"/>
              </a:rPr>
              <a:t>OMEN nr. 5113/2014</a:t>
            </a:r>
            <a:endParaRPr lang="en-GB" sz="2400" b="1" i="1" dirty="0" smtClean="0">
              <a:latin typeface="Times New Roman" pitchFamily="18" charset="0"/>
            </a:endParaRPr>
          </a:p>
          <a:p>
            <a:pPr eaLnBrk="1" hangingPunct="1">
              <a:lnSpc>
                <a:spcPct val="80000"/>
              </a:lnSpc>
            </a:pPr>
            <a:endParaRPr lang="en-GB" sz="2300" dirty="0" smtClean="0">
              <a:latin typeface="Times New Roman" pitchFamily="18" charset="0"/>
            </a:endParaRPr>
          </a:p>
          <a:p>
            <a:pPr eaLnBrk="1" hangingPunct="1">
              <a:lnSpc>
                <a:spcPct val="80000"/>
              </a:lnSpc>
            </a:pPr>
            <a:endParaRPr lang="en-GB" sz="2300" dirty="0" smtClean="0"/>
          </a:p>
        </p:txBody>
      </p:sp>
      <p:sp>
        <p:nvSpPr>
          <p:cNvPr id="3" name="Titlu 2"/>
          <p:cNvSpPr>
            <a:spLocks noGrp="1"/>
          </p:cNvSpPr>
          <p:nvPr>
            <p:ph type="title"/>
          </p:nvPr>
        </p:nvSpPr>
        <p:spPr>
          <a:xfrm>
            <a:off x="474663" y="7725"/>
            <a:ext cx="8229600" cy="1034167"/>
          </a:xfrm>
        </p:spPr>
        <p:txBody>
          <a:bodyPr/>
          <a:lstStyle/>
          <a:p>
            <a:pPr algn="ctr" eaLnBrk="1" fontAlgn="auto" hangingPunct="1">
              <a:spcAft>
                <a:spcPts val="0"/>
              </a:spcAft>
              <a:defRPr/>
            </a:pPr>
            <a:r>
              <a:rPr lang="ro-RO" sz="3200" dirty="0" smtClean="0"/>
              <a:t>Protocol MENCȘ – MAI </a:t>
            </a:r>
            <a:endParaRPr lang="en-GB"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ubstituent conținut 1"/>
          <p:cNvSpPr>
            <a:spLocks noGrp="1"/>
          </p:cNvSpPr>
          <p:nvPr>
            <p:ph idx="1"/>
          </p:nvPr>
        </p:nvSpPr>
        <p:spPr>
          <a:xfrm>
            <a:off x="179388" y="1481138"/>
            <a:ext cx="8856662" cy="4525962"/>
          </a:xfrm>
        </p:spPr>
        <p:txBody>
          <a:bodyPr/>
          <a:lstStyle/>
          <a:p>
            <a:pPr eaLnBrk="1" hangingPunct="1">
              <a:lnSpc>
                <a:spcPct val="90000"/>
              </a:lnSpc>
            </a:pPr>
            <a:endParaRPr lang="ro-RO" smtClean="0"/>
          </a:p>
          <a:p>
            <a:pPr algn="just" eaLnBrk="1" hangingPunct="1">
              <a:lnSpc>
                <a:spcPct val="90000"/>
              </a:lnSpc>
            </a:pPr>
            <a:r>
              <a:rPr lang="ro-RO" sz="2800" smtClean="0">
                <a:latin typeface="Times New Roman" pitchFamily="18" charset="0"/>
                <a:cs typeface="Times New Roman" pitchFamily="18" charset="0"/>
              </a:rPr>
              <a:t>Foarte multe activităţi/acţiuni pe care le desfăşurăm în cadrul activităţilor extracurriculare şi extraşcolare se pot subsuma tematicilor anticorupţie</a:t>
            </a:r>
            <a:r>
              <a:rPr lang="ro-RO" smtClean="0"/>
              <a:t>.</a:t>
            </a:r>
          </a:p>
          <a:p>
            <a:pPr algn="just" eaLnBrk="1" hangingPunct="1">
              <a:lnSpc>
                <a:spcPct val="90000"/>
              </a:lnSpc>
            </a:pPr>
            <a:endParaRPr lang="ro-RO" smtClean="0"/>
          </a:p>
          <a:p>
            <a:pPr algn="just" eaLnBrk="1" hangingPunct="1">
              <a:lnSpc>
                <a:spcPct val="90000"/>
              </a:lnSpc>
            </a:pPr>
            <a:r>
              <a:rPr lang="ro-RO" i="1" smtClean="0"/>
              <a:t>Exemplu</a:t>
            </a:r>
            <a:r>
              <a:rPr lang="ro-RO" smtClean="0"/>
              <a:t> – </a:t>
            </a:r>
            <a:r>
              <a:rPr lang="ro-RO" sz="2800" smtClean="0">
                <a:latin typeface="Times New Roman" pitchFamily="18" charset="0"/>
                <a:cs typeface="Times New Roman" pitchFamily="18" charset="0"/>
              </a:rPr>
              <a:t>încheierea î</a:t>
            </a:r>
            <a:r>
              <a:rPr lang="vi-VN" sz="2800" smtClean="0">
                <a:latin typeface="Times New Roman" pitchFamily="18" charset="0"/>
                <a:cs typeface="Times New Roman" pitchFamily="18" charset="0"/>
              </a:rPr>
              <a:t>ntre Ministerul Educaţiei Naţionale </a:t>
            </a:r>
            <a:r>
              <a:rPr lang="ro-RO" sz="2800" smtClean="0">
                <a:latin typeface="Times New Roman" pitchFamily="18" charset="0"/>
                <a:cs typeface="Times New Roman" pitchFamily="18" charset="0"/>
              </a:rPr>
              <a:t>ş</a:t>
            </a:r>
            <a:r>
              <a:rPr lang="vi-VN" sz="2800" smtClean="0">
                <a:latin typeface="Times New Roman" pitchFamily="18" charset="0"/>
                <a:cs typeface="Times New Roman" pitchFamily="18" charset="0"/>
              </a:rPr>
              <a:t>i Ministerul Justiţiei, Ministerul Public </a:t>
            </a:r>
            <a:r>
              <a:rPr lang="ro-RO" sz="2800" smtClean="0">
                <a:latin typeface="Times New Roman" pitchFamily="18" charset="0"/>
                <a:cs typeface="Times New Roman" pitchFamily="18" charset="0"/>
              </a:rPr>
              <a:t>ş</a:t>
            </a:r>
            <a:r>
              <a:rPr lang="vi-VN" sz="2800" smtClean="0">
                <a:latin typeface="Times New Roman" pitchFamily="18" charset="0"/>
                <a:cs typeface="Times New Roman" pitchFamily="18" charset="0"/>
              </a:rPr>
              <a:t>i Consiliul Superior al Magistraturii a Protocolul</a:t>
            </a:r>
            <a:r>
              <a:rPr lang="ro-RO" sz="2800" smtClean="0">
                <a:latin typeface="Times New Roman" pitchFamily="18" charset="0"/>
                <a:cs typeface="Times New Roman" pitchFamily="18" charset="0"/>
              </a:rPr>
              <a:t>ui</a:t>
            </a:r>
            <a:r>
              <a:rPr lang="vi-VN" sz="2800" smtClean="0">
                <a:latin typeface="Times New Roman" pitchFamily="18" charset="0"/>
                <a:cs typeface="Times New Roman" pitchFamily="18" charset="0"/>
              </a:rPr>
              <a:t> de colaborare privind educa</a:t>
            </a:r>
            <a:r>
              <a:rPr lang="ro-RO" sz="2800" smtClean="0">
                <a:latin typeface="Times New Roman" pitchFamily="18" charset="0"/>
                <a:cs typeface="Times New Roman" pitchFamily="18" charset="0"/>
              </a:rPr>
              <a:t>ţ</a:t>
            </a:r>
            <a:r>
              <a:rPr lang="vi-VN" sz="2800" smtClean="0">
                <a:latin typeface="Times New Roman" pitchFamily="18" charset="0"/>
                <a:cs typeface="Times New Roman" pitchFamily="18" charset="0"/>
              </a:rPr>
              <a:t>ia juridică în unită</a:t>
            </a:r>
            <a:r>
              <a:rPr lang="ro-RO" sz="2800" smtClean="0">
                <a:latin typeface="Times New Roman" pitchFamily="18" charset="0"/>
                <a:cs typeface="Times New Roman" pitchFamily="18" charset="0"/>
              </a:rPr>
              <a:t>ţ</a:t>
            </a:r>
            <a:r>
              <a:rPr lang="vi-VN" sz="2800" smtClean="0">
                <a:latin typeface="Times New Roman" pitchFamily="18" charset="0"/>
                <a:cs typeface="Times New Roman" pitchFamily="18" charset="0"/>
              </a:rPr>
              <a:t>ile de învă</a:t>
            </a:r>
            <a:r>
              <a:rPr lang="ro-RO" sz="2800" smtClean="0">
                <a:latin typeface="Times New Roman" pitchFamily="18" charset="0"/>
                <a:cs typeface="Times New Roman" pitchFamily="18" charset="0"/>
              </a:rPr>
              <a:t>ţ</a:t>
            </a:r>
            <a:r>
              <a:rPr lang="vi-VN" sz="2800" smtClean="0">
                <a:latin typeface="Times New Roman" pitchFamily="18" charset="0"/>
                <a:cs typeface="Times New Roman" pitchFamily="18" charset="0"/>
              </a:rPr>
              <a:t>ământ preuniversitar, înregistrat cu nr. MEN 10576/30.10.2013</a:t>
            </a:r>
            <a:r>
              <a:rPr lang="ro-RO" sz="2800" smtClean="0">
                <a:latin typeface="Times New Roman" pitchFamily="18" charset="0"/>
                <a:cs typeface="Times New Roman" pitchFamily="18" charset="0"/>
              </a:rPr>
              <a:t>.</a:t>
            </a:r>
            <a:endParaRPr lang="en-GB" smtClean="0"/>
          </a:p>
        </p:txBody>
      </p:sp>
      <p:sp>
        <p:nvSpPr>
          <p:cNvPr id="3" name="Titlu 2"/>
          <p:cNvSpPr>
            <a:spLocks noGrp="1"/>
          </p:cNvSpPr>
          <p:nvPr>
            <p:ph type="title"/>
          </p:nvPr>
        </p:nvSpPr>
        <p:spPr/>
        <p:txBody>
          <a:bodyPr/>
          <a:lstStyle/>
          <a:p>
            <a:pPr algn="ctr" eaLnBrk="1" fontAlgn="auto" hangingPunct="1">
              <a:spcAft>
                <a:spcPts val="0"/>
              </a:spcAft>
              <a:defRPr/>
            </a:pPr>
            <a:r>
              <a:rPr lang="ro-RO" sz="3600" dirty="0" smtClean="0"/>
              <a:t>Inițiative naționale și regionale</a:t>
            </a:r>
            <a:endParaRPr lang="en-GB"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ubstituent conținut 1"/>
          <p:cNvSpPr>
            <a:spLocks noGrp="1"/>
          </p:cNvSpPr>
          <p:nvPr>
            <p:ph idx="1"/>
          </p:nvPr>
        </p:nvSpPr>
        <p:spPr/>
        <p:txBody>
          <a:bodyPr/>
          <a:lstStyle/>
          <a:p>
            <a:pPr algn="just" eaLnBrk="1" hangingPunct="1">
              <a:lnSpc>
                <a:spcPct val="80000"/>
              </a:lnSpc>
            </a:pPr>
            <a:r>
              <a:rPr lang="ro-RO" sz="2400" b="1" smtClean="0">
                <a:latin typeface="Times New Roman" pitchFamily="18" charset="0"/>
                <a:cs typeface="Times New Roman" pitchFamily="18" charset="0"/>
              </a:rPr>
              <a:t>O</a:t>
            </a:r>
            <a:r>
              <a:rPr lang="vi-VN" sz="2400" b="1" smtClean="0">
                <a:latin typeface="Times New Roman" pitchFamily="18" charset="0"/>
                <a:cs typeface="Times New Roman" pitchFamily="18" charset="0"/>
              </a:rPr>
              <a:t>biectiv general</a:t>
            </a:r>
            <a:r>
              <a:rPr lang="ro-RO" sz="2400" b="1" smtClean="0">
                <a:latin typeface="Times New Roman" pitchFamily="18" charset="0"/>
                <a:cs typeface="Times New Roman" pitchFamily="18" charset="0"/>
              </a:rPr>
              <a:t>: </a:t>
            </a:r>
            <a:r>
              <a:rPr lang="vi-VN" sz="2400" smtClean="0">
                <a:latin typeface="Times New Roman" pitchFamily="18" charset="0"/>
                <a:cs typeface="Times New Roman" pitchFamily="18" charset="0"/>
              </a:rPr>
              <a:t>cooperarea institu</a:t>
            </a:r>
            <a:r>
              <a:rPr lang="ro-RO" sz="2400" smtClean="0">
                <a:latin typeface="Times New Roman" pitchFamily="18" charset="0"/>
                <a:cs typeface="Times New Roman" pitchFamily="18" charset="0"/>
              </a:rPr>
              <a:t>ţ</a:t>
            </a:r>
            <a:r>
              <a:rPr lang="vi-VN" sz="2400" smtClean="0">
                <a:latin typeface="Times New Roman" pitchFamily="18" charset="0"/>
                <a:cs typeface="Times New Roman" pitchFamily="18" charset="0"/>
              </a:rPr>
              <a:t>iilor</a:t>
            </a:r>
            <a:r>
              <a:rPr lang="ro-RO" sz="2400" smtClean="0">
                <a:latin typeface="Times New Roman" pitchFamily="18" charset="0"/>
                <a:cs typeface="Times New Roman" pitchFamily="18" charset="0"/>
              </a:rPr>
              <a:t> </a:t>
            </a:r>
            <a:r>
              <a:rPr lang="vi-VN" sz="2400" smtClean="0">
                <a:latin typeface="Times New Roman" pitchFamily="18" charset="0"/>
                <a:cs typeface="Times New Roman" pitchFamily="18" charset="0"/>
              </a:rPr>
              <a:t>în vederea promovării unor activită</a:t>
            </a:r>
            <a:r>
              <a:rPr lang="ro-RO" sz="2400" smtClean="0">
                <a:latin typeface="Times New Roman" pitchFamily="18" charset="0"/>
                <a:cs typeface="Times New Roman" pitchFamily="18" charset="0"/>
              </a:rPr>
              <a:t>ţ</a:t>
            </a:r>
            <a:r>
              <a:rPr lang="vi-VN" sz="2400" smtClean="0">
                <a:latin typeface="Times New Roman" pitchFamily="18" charset="0"/>
                <a:cs typeface="Times New Roman" pitchFamily="18" charset="0"/>
              </a:rPr>
              <a:t>i de educa</a:t>
            </a:r>
            <a:r>
              <a:rPr lang="ro-RO" sz="2400" smtClean="0">
                <a:latin typeface="Times New Roman" pitchFamily="18" charset="0"/>
                <a:cs typeface="Times New Roman" pitchFamily="18" charset="0"/>
              </a:rPr>
              <a:t>ţ</a:t>
            </a:r>
            <a:r>
              <a:rPr lang="vi-VN" sz="2400" smtClean="0">
                <a:latin typeface="Times New Roman" pitchFamily="18" charset="0"/>
                <a:cs typeface="Times New Roman" pitchFamily="18" charset="0"/>
              </a:rPr>
              <a:t>ie juridică. Părţile cooperează în vederea promovării educaţiei juridice în şcoli şi licee, de la vârsta de debut a învăţământului şcolar obligatoriu, prin facilitarea accesului elevilor la cunoştinţe elementare de drept. </a:t>
            </a:r>
            <a:endParaRPr lang="en-US" sz="2400" smtClean="0">
              <a:latin typeface="Times New Roman" pitchFamily="18" charset="0"/>
              <a:cs typeface="Times New Roman" pitchFamily="18" charset="0"/>
            </a:endParaRPr>
          </a:p>
          <a:p>
            <a:pPr algn="just" eaLnBrk="1" hangingPunct="1">
              <a:lnSpc>
                <a:spcPct val="80000"/>
              </a:lnSpc>
              <a:buFont typeface="Wingdings 3" pitchFamily="18" charset="2"/>
              <a:buNone/>
            </a:pPr>
            <a:endParaRPr lang="ro-RO" sz="2400" b="1" smtClean="0">
              <a:latin typeface="Times New Roman" pitchFamily="18" charset="0"/>
              <a:cs typeface="Times New Roman" pitchFamily="18" charset="0"/>
            </a:endParaRPr>
          </a:p>
          <a:p>
            <a:pPr algn="just" eaLnBrk="1" hangingPunct="1">
              <a:lnSpc>
                <a:spcPct val="80000"/>
              </a:lnSpc>
              <a:buFont typeface="Wingdings 3" pitchFamily="18" charset="2"/>
              <a:buNone/>
            </a:pPr>
            <a:r>
              <a:rPr lang="ro-RO" sz="2400" b="1" smtClean="0">
                <a:latin typeface="Times New Roman" pitchFamily="18" charset="0"/>
                <a:cs typeface="Times New Roman" pitchFamily="18" charset="0"/>
              </a:rPr>
              <a:t>TEME</a:t>
            </a:r>
          </a:p>
          <a:p>
            <a:pPr algn="just" eaLnBrk="1" hangingPunct="1">
              <a:lnSpc>
                <a:spcPct val="80000"/>
              </a:lnSpc>
            </a:pPr>
            <a:r>
              <a:rPr lang="ro-RO" sz="2400" b="1" smtClean="0">
                <a:latin typeface="Times New Roman" pitchFamily="18" charset="0"/>
                <a:cs typeface="Times New Roman" pitchFamily="18" charset="0"/>
              </a:rPr>
              <a:t> </a:t>
            </a:r>
            <a:r>
              <a:rPr lang="en-GB" sz="2400" smtClean="0">
                <a:latin typeface="Times New Roman" pitchFamily="18" charset="0"/>
                <a:cs typeface="Times New Roman" pitchFamily="18" charset="0"/>
              </a:rPr>
              <a:t>drepturile omului;</a:t>
            </a:r>
          </a:p>
          <a:p>
            <a:pPr algn="just" eaLnBrk="1" hangingPunct="1">
              <a:lnSpc>
                <a:spcPct val="80000"/>
              </a:lnSpc>
            </a:pPr>
            <a:r>
              <a:rPr lang="en-GB" sz="2400" smtClean="0">
                <a:latin typeface="Times New Roman" pitchFamily="18" charset="0"/>
                <a:cs typeface="Times New Roman" pitchFamily="18" charset="0"/>
              </a:rPr>
              <a:t> aspecte ale procesului legislativ;</a:t>
            </a:r>
          </a:p>
          <a:p>
            <a:pPr algn="just" eaLnBrk="1" hangingPunct="1">
              <a:lnSpc>
                <a:spcPct val="80000"/>
              </a:lnSpc>
            </a:pPr>
            <a:r>
              <a:rPr lang="en-GB" sz="2400" smtClean="0">
                <a:latin typeface="Times New Roman" pitchFamily="18" charset="0"/>
                <a:cs typeface="Times New Roman" pitchFamily="18" charset="0"/>
              </a:rPr>
              <a:t> probleme generale privind organizarea şi func</a:t>
            </a:r>
            <a:r>
              <a:rPr lang="ro-RO" sz="2400" smtClean="0">
                <a:latin typeface="Times New Roman" pitchFamily="18" charset="0"/>
                <a:cs typeface="Times New Roman" pitchFamily="18" charset="0"/>
              </a:rPr>
              <a:t>ţ</a:t>
            </a:r>
            <a:r>
              <a:rPr lang="en-GB" sz="2400" smtClean="0">
                <a:latin typeface="Times New Roman" pitchFamily="18" charset="0"/>
                <a:cs typeface="Times New Roman" pitchFamily="18" charset="0"/>
              </a:rPr>
              <a:t>ionarea  sistemului judiciar </a:t>
            </a:r>
            <a:r>
              <a:rPr lang="ro-RO" sz="2400" smtClean="0">
                <a:latin typeface="Times New Roman" pitchFamily="18" charset="0"/>
                <a:cs typeface="Times New Roman" pitchFamily="18" charset="0"/>
              </a:rPr>
              <a:t>ş</a:t>
            </a:r>
            <a:r>
              <a:rPr lang="en-GB" sz="2400" smtClean="0">
                <a:latin typeface="Times New Roman" pitchFamily="18" charset="0"/>
                <a:cs typeface="Times New Roman" pitchFamily="18" charset="0"/>
              </a:rPr>
              <a:t>i a procedurile judiciare;</a:t>
            </a:r>
          </a:p>
          <a:p>
            <a:pPr algn="just" eaLnBrk="1" hangingPunct="1">
              <a:lnSpc>
                <a:spcPct val="80000"/>
              </a:lnSpc>
            </a:pPr>
            <a:r>
              <a:rPr lang="en-GB" sz="2400" smtClean="0">
                <a:latin typeface="Times New Roman" pitchFamily="18" charset="0"/>
                <a:cs typeface="Times New Roman" pitchFamily="18" charset="0"/>
              </a:rPr>
              <a:t> elemente de  drept civil </a:t>
            </a:r>
            <a:r>
              <a:rPr lang="ro-RO" sz="2400" smtClean="0">
                <a:latin typeface="Times New Roman" pitchFamily="18" charset="0"/>
                <a:cs typeface="Times New Roman" pitchFamily="18" charset="0"/>
              </a:rPr>
              <a:t>ş</a:t>
            </a:r>
            <a:r>
              <a:rPr lang="en-GB" sz="2400" smtClean="0">
                <a:latin typeface="Times New Roman" pitchFamily="18" charset="0"/>
                <a:cs typeface="Times New Roman" pitchFamily="18" charset="0"/>
              </a:rPr>
              <a:t>i drept penal;</a:t>
            </a:r>
          </a:p>
          <a:p>
            <a:pPr algn="just" eaLnBrk="1" hangingPunct="1">
              <a:lnSpc>
                <a:spcPct val="80000"/>
              </a:lnSpc>
            </a:pPr>
            <a:r>
              <a:rPr lang="en-GB" sz="2400" smtClean="0">
                <a:latin typeface="Times New Roman" pitchFamily="18" charset="0"/>
                <a:cs typeface="Times New Roman" pitchFamily="18" charset="0"/>
              </a:rPr>
              <a:t> </a:t>
            </a:r>
            <a:r>
              <a:rPr lang="en-GB" sz="2400" smtClean="0">
                <a:solidFill>
                  <a:schemeClr val="accent2"/>
                </a:solidFill>
                <a:latin typeface="Times New Roman" pitchFamily="18" charset="0"/>
                <a:cs typeface="Times New Roman" pitchFamily="18" charset="0"/>
              </a:rPr>
              <a:t>problematica prevenţiei şi a combaterii corupţiei;</a:t>
            </a:r>
          </a:p>
          <a:p>
            <a:pPr algn="just" eaLnBrk="1" hangingPunct="1">
              <a:lnSpc>
                <a:spcPct val="80000"/>
              </a:lnSpc>
            </a:pPr>
            <a:r>
              <a:rPr lang="en-GB" sz="2400" smtClean="0">
                <a:latin typeface="Times New Roman" pitchFamily="18" charset="0"/>
                <a:cs typeface="Times New Roman" pitchFamily="18" charset="0"/>
              </a:rPr>
              <a:t> aspecte referitoare la  organizaţii şi relaţii internaţionale.</a:t>
            </a:r>
          </a:p>
          <a:p>
            <a:pPr eaLnBrk="1" hangingPunct="1">
              <a:lnSpc>
                <a:spcPct val="80000"/>
              </a:lnSpc>
            </a:pPr>
            <a:endParaRPr lang="en-GB" sz="2400" smtClean="0"/>
          </a:p>
        </p:txBody>
      </p:sp>
      <p:sp>
        <p:nvSpPr>
          <p:cNvPr id="3" name="Titlu 2"/>
          <p:cNvSpPr>
            <a:spLocks noGrp="1"/>
          </p:cNvSpPr>
          <p:nvPr>
            <p:ph type="title"/>
          </p:nvPr>
        </p:nvSpPr>
        <p:spPr>
          <a:xfrm>
            <a:off x="474663" y="6559"/>
            <a:ext cx="8229600" cy="1180578"/>
          </a:xfrm>
        </p:spPr>
        <p:txBody>
          <a:bodyPr/>
          <a:lstStyle/>
          <a:p>
            <a:pPr algn="ctr" eaLnBrk="1" fontAlgn="auto" hangingPunct="1">
              <a:spcAft>
                <a:spcPts val="0"/>
              </a:spcAft>
              <a:defRPr/>
            </a:pPr>
            <a:r>
              <a:rPr lang="ro-RO" sz="3200" dirty="0" smtClean="0"/>
              <a:t>Protocol privind educația juridică</a:t>
            </a:r>
            <a:endParaRPr lang="en-GB"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ubstituent conținut 1"/>
          <p:cNvSpPr>
            <a:spLocks noGrp="1"/>
          </p:cNvSpPr>
          <p:nvPr>
            <p:ph idx="1"/>
          </p:nvPr>
        </p:nvSpPr>
        <p:spPr/>
        <p:txBody>
          <a:bodyPr/>
          <a:lstStyle/>
          <a:p>
            <a:pPr algn="just" eaLnBrk="1" hangingPunct="1"/>
            <a:r>
              <a:rPr lang="en-GB" sz="2500" smtClean="0">
                <a:latin typeface="Times New Roman" pitchFamily="18" charset="0"/>
                <a:cs typeface="Times New Roman" pitchFamily="18" charset="0"/>
              </a:rPr>
              <a:t>Consilierul de integritate/etic</a:t>
            </a:r>
            <a:r>
              <a:rPr lang="ro-RO" sz="2500" smtClean="0">
                <a:latin typeface="Times New Roman" pitchFamily="18" charset="0"/>
                <a:cs typeface="Times New Roman" pitchFamily="18" charset="0"/>
              </a:rPr>
              <a:t>ă</a:t>
            </a:r>
            <a:r>
              <a:rPr lang="en-GB" sz="2500" smtClean="0">
                <a:latin typeface="Times New Roman" pitchFamily="18" charset="0"/>
                <a:cs typeface="Times New Roman" pitchFamily="18" charset="0"/>
              </a:rPr>
              <a:t> este persoana desemnată în fiecare </a:t>
            </a:r>
            <a:r>
              <a:rPr lang="ro-RO" sz="2500" smtClean="0">
                <a:latin typeface="Times New Roman" pitchFamily="18" charset="0"/>
                <a:cs typeface="Times New Roman" pitchFamily="18" charset="0"/>
              </a:rPr>
              <a:t>entitate publică </a:t>
            </a:r>
            <a:r>
              <a:rPr lang="en-GB" sz="2500" smtClean="0">
                <a:latin typeface="Times New Roman" pitchFamily="18" charset="0"/>
                <a:cs typeface="Times New Roman" pitchFamily="18" charset="0"/>
              </a:rPr>
              <a:t>pentru sprijinirea activită</a:t>
            </a:r>
            <a:r>
              <a:rPr lang="ro-RO" sz="2500" smtClean="0">
                <a:latin typeface="Times New Roman" pitchFamily="18" charset="0"/>
                <a:cs typeface="Times New Roman" pitchFamily="18" charset="0"/>
              </a:rPr>
              <a:t>ţ</a:t>
            </a:r>
            <a:r>
              <a:rPr lang="en-GB" sz="2500" smtClean="0">
                <a:latin typeface="Times New Roman" pitchFamily="18" charset="0"/>
                <a:cs typeface="Times New Roman" pitchFamily="18" charset="0"/>
              </a:rPr>
              <a:t>ilor de prevenire a corup</a:t>
            </a:r>
            <a:r>
              <a:rPr lang="ro-RO" sz="2500" smtClean="0">
                <a:latin typeface="Times New Roman" pitchFamily="18" charset="0"/>
                <a:cs typeface="Times New Roman" pitchFamily="18" charset="0"/>
              </a:rPr>
              <a:t>ţ</a:t>
            </a:r>
            <a:r>
              <a:rPr lang="en-GB" sz="2500" smtClean="0">
                <a:latin typeface="Times New Roman" pitchFamily="18" charset="0"/>
                <a:cs typeface="Times New Roman" pitchFamily="18" charset="0"/>
              </a:rPr>
              <a:t>iei, precum </a:t>
            </a:r>
            <a:r>
              <a:rPr lang="ro-RO" sz="2500" smtClean="0">
                <a:latin typeface="Times New Roman" pitchFamily="18" charset="0"/>
                <a:cs typeface="Times New Roman" pitchFamily="18" charset="0"/>
              </a:rPr>
              <a:t>ş</a:t>
            </a:r>
            <a:r>
              <a:rPr lang="en-GB" sz="2500" smtClean="0">
                <a:latin typeface="Times New Roman" pitchFamily="18" charset="0"/>
                <a:cs typeface="Times New Roman" pitchFamily="18" charset="0"/>
              </a:rPr>
              <a:t>i pentru consiliere etică </a:t>
            </a:r>
            <a:r>
              <a:rPr lang="ro-RO" sz="2500" smtClean="0">
                <a:latin typeface="Times New Roman" pitchFamily="18" charset="0"/>
                <a:cs typeface="Times New Roman" pitchFamily="18" charset="0"/>
              </a:rPr>
              <a:t>ş</a:t>
            </a:r>
            <a:r>
              <a:rPr lang="en-GB" sz="2500" smtClean="0">
                <a:latin typeface="Times New Roman" pitchFamily="18" charset="0"/>
                <a:cs typeface="Times New Roman" pitchFamily="18" charset="0"/>
              </a:rPr>
              <a:t>i monitorizare</a:t>
            </a:r>
            <a:r>
              <a:rPr lang="ro-RO" sz="2500" smtClean="0">
                <a:latin typeface="Times New Roman" pitchFamily="18" charset="0"/>
                <a:cs typeface="Times New Roman" pitchFamily="18" charset="0"/>
              </a:rPr>
              <a:t> </a:t>
            </a:r>
            <a:r>
              <a:rPr lang="en-GB" sz="2500" smtClean="0">
                <a:latin typeface="Times New Roman" pitchFamily="18" charset="0"/>
                <a:cs typeface="Times New Roman" pitchFamily="18" charset="0"/>
              </a:rPr>
              <a:t>a normelor de conduită</a:t>
            </a:r>
            <a:r>
              <a:rPr lang="ro-RO" sz="2500" smtClean="0">
                <a:latin typeface="Times New Roman" pitchFamily="18" charset="0"/>
                <a:cs typeface="Times New Roman" pitchFamily="18" charset="0"/>
              </a:rPr>
              <a:t> (Legea nr. 50/2007)</a:t>
            </a:r>
            <a:r>
              <a:rPr lang="en-GB" sz="2500" smtClean="0">
                <a:latin typeface="Times New Roman" pitchFamily="18" charset="0"/>
                <a:cs typeface="Times New Roman" pitchFamily="18" charset="0"/>
              </a:rPr>
              <a:t>. </a:t>
            </a:r>
            <a:endParaRPr lang="ro-RO" sz="2500" smtClean="0">
              <a:latin typeface="Times New Roman" pitchFamily="18" charset="0"/>
              <a:cs typeface="Times New Roman" pitchFamily="18" charset="0"/>
            </a:endParaRPr>
          </a:p>
          <a:p>
            <a:pPr algn="just" eaLnBrk="1" hangingPunct="1">
              <a:buFont typeface="Wingdings 3" pitchFamily="18" charset="2"/>
              <a:buNone/>
            </a:pPr>
            <a:endParaRPr lang="ro-RO" sz="2500" smtClean="0">
              <a:latin typeface="Times New Roman" pitchFamily="18" charset="0"/>
              <a:cs typeface="Times New Roman" pitchFamily="18" charset="0"/>
            </a:endParaRPr>
          </a:p>
          <a:p>
            <a:pPr algn="just" eaLnBrk="1" hangingPunct="1">
              <a:buFont typeface="Wingdings 3" pitchFamily="18" charset="2"/>
              <a:buNone/>
            </a:pPr>
            <a:r>
              <a:rPr lang="ro-RO" sz="2500" smtClean="0">
                <a:latin typeface="Times New Roman" pitchFamily="18" charset="0"/>
                <a:cs typeface="Times New Roman" pitchFamily="18" charset="0"/>
              </a:rPr>
              <a:t>Consilierul pentru integritate/etică se desemnează prin dispoziţie a conducătorului structurii, din rândul personalului care respectă normele de deontologie profesională, procedurile de lucru în activitatea desfăşurată, sau prevederile legale privind incompatibilităţile, interdicţiile, declararea averilor ori conflictul de interese.</a:t>
            </a:r>
            <a:endParaRPr lang="en-GB" sz="2500" smtClean="0">
              <a:latin typeface="Times New Roman" pitchFamily="18" charset="0"/>
              <a:cs typeface="Times New Roman" pitchFamily="18" charset="0"/>
            </a:endParaRPr>
          </a:p>
          <a:p>
            <a:pPr eaLnBrk="1" hangingPunct="1">
              <a:buFont typeface="Wingdings 3" pitchFamily="18" charset="2"/>
              <a:buNone/>
            </a:pPr>
            <a:endParaRPr lang="ro-RO" sz="2500" smtClean="0">
              <a:latin typeface="Times New Roman" pitchFamily="18" charset="0"/>
            </a:endParaRPr>
          </a:p>
        </p:txBody>
      </p:sp>
      <p:sp>
        <p:nvSpPr>
          <p:cNvPr id="3" name="Titlu 2"/>
          <p:cNvSpPr>
            <a:spLocks noGrp="1"/>
          </p:cNvSpPr>
          <p:nvPr>
            <p:ph type="title"/>
          </p:nvPr>
        </p:nvSpPr>
        <p:spPr/>
        <p:txBody>
          <a:bodyPr/>
          <a:lstStyle/>
          <a:p>
            <a:pPr algn="ctr" eaLnBrk="1" fontAlgn="auto" hangingPunct="1">
              <a:spcAft>
                <a:spcPts val="0"/>
              </a:spcAft>
              <a:defRPr/>
            </a:pPr>
            <a:r>
              <a:rPr lang="ro-RO" dirty="0" smtClean="0"/>
              <a:t>Consilier de integritate/etică</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ubstituent conținut 1"/>
          <p:cNvSpPr>
            <a:spLocks noGrp="1"/>
          </p:cNvSpPr>
          <p:nvPr>
            <p:ph idx="1"/>
          </p:nvPr>
        </p:nvSpPr>
        <p:spPr/>
        <p:txBody>
          <a:bodyPr/>
          <a:lstStyle/>
          <a:p>
            <a:pPr marL="109538" indent="0" algn="just" eaLnBrk="1" hangingPunct="1">
              <a:buFont typeface="Wingdings 3" pitchFamily="18" charset="2"/>
              <a:buNone/>
            </a:pPr>
            <a:r>
              <a:rPr lang="ro-RO" dirty="0" smtClean="0">
                <a:latin typeface="Times New Roman" pitchFamily="18" charset="0"/>
                <a:cs typeface="Times New Roman" pitchFamily="18" charset="0"/>
              </a:rPr>
              <a:t>a) prezintă personalului materialele transmise de către MENCŞ, ISJ/ISMB cu privire la activitatea de prevenire şi combatere a corupţiei; </a:t>
            </a:r>
          </a:p>
          <a:p>
            <a:pPr marL="109538" indent="0" algn="just" eaLnBrk="1" hangingPunct="1">
              <a:buFont typeface="Wingdings 3" pitchFamily="18" charset="2"/>
              <a:buNone/>
            </a:pPr>
            <a:r>
              <a:rPr lang="ro-RO" dirty="0" smtClean="0">
                <a:latin typeface="Times New Roman" pitchFamily="18" charset="0"/>
                <a:cs typeface="Times New Roman" pitchFamily="18" charset="0"/>
              </a:rPr>
              <a:t>b) organizează activităţi de informare şi de instruire anticorupţie;</a:t>
            </a:r>
            <a:endParaRPr lang="en-GB" dirty="0" smtClean="0">
              <a:latin typeface="Times New Roman" pitchFamily="18" charset="0"/>
              <a:cs typeface="Times New Roman" pitchFamily="18" charset="0"/>
            </a:endParaRPr>
          </a:p>
          <a:p>
            <a:pPr marL="109538" indent="0" algn="just" eaLnBrk="1" hangingPunct="1">
              <a:buFont typeface="Wingdings 3" pitchFamily="18" charset="2"/>
              <a:buNone/>
            </a:pPr>
            <a:r>
              <a:rPr lang="ro-RO" dirty="0" smtClean="0">
                <a:latin typeface="Times New Roman" pitchFamily="18" charset="0"/>
                <a:cs typeface="Times New Roman" pitchFamily="18" charset="0"/>
              </a:rPr>
              <a:t>c) oferă sprijin în monitorizarea/ evaluarea /reevaluarea  riscurilor de corupţie conform </a:t>
            </a:r>
            <a:r>
              <a:rPr lang="ro-RO" i="1" dirty="0" smtClean="0">
                <a:latin typeface="Times New Roman" pitchFamily="18" charset="0"/>
                <a:cs typeface="Times New Roman" pitchFamily="18" charset="0"/>
              </a:rPr>
              <a:t>Metodologiei</a:t>
            </a:r>
            <a:r>
              <a:rPr lang="ro-RO" dirty="0" smtClean="0">
                <a:latin typeface="Times New Roman" pitchFamily="18" charset="0"/>
                <a:cs typeface="Times New Roman" pitchFamily="18" charset="0"/>
              </a:rPr>
              <a:t>;</a:t>
            </a:r>
          </a:p>
          <a:p>
            <a:pPr marL="109538" indent="0" algn="just" eaLnBrk="1" hangingPunct="1">
              <a:buFont typeface="Wingdings 3" pitchFamily="18" charset="2"/>
              <a:buNone/>
            </a:pPr>
            <a:r>
              <a:rPr lang="ro-RO" dirty="0" smtClean="0">
                <a:latin typeface="Times New Roman" pitchFamily="18" charset="0"/>
                <a:cs typeface="Times New Roman" pitchFamily="18" charset="0"/>
              </a:rPr>
              <a:t>d) monitorizează stadiul implementării măsurilor prevăzute în SAE;</a:t>
            </a:r>
          </a:p>
          <a:p>
            <a:pPr marL="109538" indent="0" algn="just" eaLnBrk="1" hangingPunct="1">
              <a:buFont typeface="Wingdings 3" pitchFamily="18" charset="2"/>
              <a:buNone/>
            </a:pPr>
            <a:r>
              <a:rPr lang="ro-RO" dirty="0" smtClean="0">
                <a:latin typeface="Times New Roman" pitchFamily="18" charset="0"/>
                <a:cs typeface="Times New Roman" pitchFamily="18" charset="0"/>
              </a:rPr>
              <a:t>e) oferă consultanţă, întocmeşte rapoarte.</a:t>
            </a:r>
            <a:endParaRPr lang="en-GB" dirty="0" smtClean="0">
              <a:latin typeface="Times New Roman" pitchFamily="18" charset="0"/>
              <a:cs typeface="Times New Roman" pitchFamily="18" charset="0"/>
            </a:endParaRPr>
          </a:p>
        </p:txBody>
      </p:sp>
      <p:sp>
        <p:nvSpPr>
          <p:cNvPr id="3" name="Titlu 2"/>
          <p:cNvSpPr>
            <a:spLocks noGrp="1"/>
          </p:cNvSpPr>
          <p:nvPr>
            <p:ph type="title"/>
          </p:nvPr>
        </p:nvSpPr>
        <p:spPr/>
        <p:txBody>
          <a:bodyPr/>
          <a:lstStyle/>
          <a:p>
            <a:pPr algn="ctr" eaLnBrk="1" fontAlgn="auto" hangingPunct="1">
              <a:spcAft>
                <a:spcPts val="0"/>
              </a:spcAft>
              <a:defRPr/>
            </a:pPr>
            <a:r>
              <a:rPr lang="ro-RO" sz="3200" dirty="0"/>
              <a:t>Consilier de integritate/etică</a:t>
            </a:r>
            <a:endParaRPr lang="en-GB"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ubstituent conținut 1"/>
          <p:cNvSpPr>
            <a:spLocks noGrp="1"/>
          </p:cNvSpPr>
          <p:nvPr>
            <p:ph idx="1"/>
          </p:nvPr>
        </p:nvSpPr>
        <p:spPr/>
        <p:txBody>
          <a:bodyPr/>
          <a:lstStyle/>
          <a:p>
            <a:pPr algn="just" eaLnBrk="1" hangingPunct="1">
              <a:lnSpc>
                <a:spcPts val="2400"/>
              </a:lnSpc>
            </a:pPr>
            <a:r>
              <a:rPr lang="ro-RO" sz="2500" dirty="0" smtClean="0">
                <a:latin typeface="Times New Roman" pitchFamily="18" charset="0"/>
                <a:cs typeface="Times New Roman" pitchFamily="18" charset="0"/>
              </a:rPr>
              <a:t>Avertizarea în interes public reprezintă sesizarea făcută cu bună-credinţă cu privire la orice fapta care presupune o încălcare a legii, a deontologiei profesionale sau a principiilor bunei administrări, eficienţei, eficacităţii, economicităţii şi transparenţei, de către o persoană încadrată într-o instituţie publică sau care funcţionează din fonduri publice ori administrează bunuri sau resurse publice.</a:t>
            </a:r>
          </a:p>
          <a:p>
            <a:pPr eaLnBrk="1" hangingPunct="1">
              <a:lnSpc>
                <a:spcPct val="80000"/>
              </a:lnSpc>
              <a:buFont typeface="Wingdings 3" pitchFamily="18" charset="2"/>
              <a:buNone/>
            </a:pPr>
            <a:r>
              <a:rPr lang="ro-RO" sz="2400" dirty="0" smtClean="0">
                <a:solidFill>
                  <a:schemeClr val="accent2"/>
                </a:solidFill>
                <a:latin typeface="Times New Roman" pitchFamily="18" charset="0"/>
              </a:rPr>
              <a:t>	</a:t>
            </a:r>
            <a:endParaRPr lang="ro-RO" sz="2500" dirty="0" smtClean="0">
              <a:latin typeface="Times New Roman" pitchFamily="18" charset="0"/>
              <a:cs typeface="Times New Roman" pitchFamily="18" charset="0"/>
            </a:endParaRPr>
          </a:p>
          <a:p>
            <a:pPr algn="just" eaLnBrk="1" hangingPunct="1">
              <a:lnSpc>
                <a:spcPts val="2400"/>
              </a:lnSpc>
            </a:pPr>
            <a:r>
              <a:rPr lang="ro-RO" sz="2500" dirty="0" smtClean="0">
                <a:latin typeface="Times New Roman" pitchFamily="18" charset="0"/>
                <a:cs typeface="Times New Roman" pitchFamily="18" charset="0"/>
              </a:rPr>
              <a:t>Avertizorul este protejat prin </a:t>
            </a:r>
            <a:r>
              <a:rPr lang="en-GB" sz="2500" b="1" i="1" dirty="0" err="1" smtClean="0">
                <a:latin typeface="Times New Roman" pitchFamily="18" charset="0"/>
                <a:cs typeface="Times New Roman" pitchFamily="18" charset="0"/>
              </a:rPr>
              <a:t>Legea</a:t>
            </a:r>
            <a:r>
              <a:rPr lang="en-GB" sz="2500" b="1" i="1" dirty="0" smtClean="0">
                <a:latin typeface="Times New Roman" pitchFamily="18" charset="0"/>
                <a:cs typeface="Times New Roman" pitchFamily="18" charset="0"/>
              </a:rPr>
              <a:t> </a:t>
            </a:r>
            <a:r>
              <a:rPr lang="en-GB" sz="2500" b="1" i="1" dirty="0" err="1" smtClean="0">
                <a:latin typeface="Times New Roman" pitchFamily="18" charset="0"/>
                <a:cs typeface="Times New Roman" pitchFamily="18" charset="0"/>
              </a:rPr>
              <a:t>nr</a:t>
            </a:r>
            <a:r>
              <a:rPr lang="en-GB" sz="2500" b="1" i="1" dirty="0" smtClean="0">
                <a:latin typeface="Times New Roman" pitchFamily="18" charset="0"/>
                <a:cs typeface="Times New Roman" pitchFamily="18" charset="0"/>
              </a:rPr>
              <a:t>. 571 din 2004</a:t>
            </a:r>
            <a:r>
              <a:rPr lang="ro-RO" sz="2500" b="1" i="1" dirty="0" smtClean="0">
                <a:latin typeface="Times New Roman" pitchFamily="18" charset="0"/>
                <a:cs typeface="Times New Roman" pitchFamily="18" charset="0"/>
              </a:rPr>
              <a:t> </a:t>
            </a:r>
            <a:r>
              <a:rPr lang="en-GB" sz="2500" i="1" dirty="0" err="1" smtClean="0">
                <a:latin typeface="Times New Roman" pitchFamily="18" charset="0"/>
                <a:cs typeface="Times New Roman" pitchFamily="18" charset="0"/>
              </a:rPr>
              <a:t>privind</a:t>
            </a:r>
            <a:r>
              <a:rPr lang="en-GB" sz="2500" i="1" dirty="0" smtClean="0">
                <a:latin typeface="Times New Roman" pitchFamily="18" charset="0"/>
                <a:cs typeface="Times New Roman" pitchFamily="18" charset="0"/>
              </a:rPr>
              <a:t> </a:t>
            </a:r>
            <a:r>
              <a:rPr lang="en-GB" sz="2500" i="1" dirty="0" err="1" smtClean="0">
                <a:latin typeface="Times New Roman" pitchFamily="18" charset="0"/>
                <a:cs typeface="Times New Roman" pitchFamily="18" charset="0"/>
              </a:rPr>
              <a:t>protectia</a:t>
            </a:r>
            <a:r>
              <a:rPr lang="en-GB" sz="2500" i="1" dirty="0" smtClean="0">
                <a:latin typeface="Times New Roman" pitchFamily="18" charset="0"/>
                <a:cs typeface="Times New Roman" pitchFamily="18" charset="0"/>
              </a:rPr>
              <a:t> </a:t>
            </a:r>
            <a:r>
              <a:rPr lang="en-GB" sz="2500" i="1" dirty="0" err="1" smtClean="0">
                <a:latin typeface="Times New Roman" pitchFamily="18" charset="0"/>
                <a:cs typeface="Times New Roman" pitchFamily="18" charset="0"/>
              </a:rPr>
              <a:t>personalului</a:t>
            </a:r>
            <a:r>
              <a:rPr lang="en-GB" sz="2500" i="1" dirty="0" smtClean="0">
                <a:latin typeface="Times New Roman" pitchFamily="18" charset="0"/>
                <a:cs typeface="Times New Roman" pitchFamily="18" charset="0"/>
              </a:rPr>
              <a:t> din </a:t>
            </a:r>
            <a:r>
              <a:rPr lang="en-GB" sz="2500" i="1" dirty="0" err="1" smtClean="0">
                <a:latin typeface="Times New Roman" pitchFamily="18" charset="0"/>
                <a:cs typeface="Times New Roman" pitchFamily="18" charset="0"/>
              </a:rPr>
              <a:t>autorit</a:t>
            </a:r>
            <a:r>
              <a:rPr lang="ro-RO" sz="2500" i="1" dirty="0" err="1" smtClean="0">
                <a:latin typeface="Times New Roman" pitchFamily="18" charset="0"/>
                <a:cs typeface="Times New Roman" pitchFamily="18" charset="0"/>
              </a:rPr>
              <a:t>ăţ</a:t>
            </a:r>
            <a:r>
              <a:rPr lang="en-GB" sz="2500" i="1" dirty="0" err="1" smtClean="0">
                <a:latin typeface="Times New Roman" pitchFamily="18" charset="0"/>
                <a:cs typeface="Times New Roman" pitchFamily="18" charset="0"/>
              </a:rPr>
              <a:t>ile</a:t>
            </a:r>
            <a:r>
              <a:rPr lang="en-GB" sz="2500" i="1" dirty="0" smtClean="0">
                <a:latin typeface="Times New Roman" pitchFamily="18" charset="0"/>
                <a:cs typeface="Times New Roman" pitchFamily="18" charset="0"/>
              </a:rPr>
              <a:t> </a:t>
            </a:r>
            <a:r>
              <a:rPr lang="en-GB" sz="2500" i="1" dirty="0" err="1" smtClean="0">
                <a:latin typeface="Times New Roman" pitchFamily="18" charset="0"/>
                <a:cs typeface="Times New Roman" pitchFamily="18" charset="0"/>
              </a:rPr>
              <a:t>publice</a:t>
            </a:r>
            <a:r>
              <a:rPr lang="en-GB" sz="2500" i="1" dirty="0" smtClean="0">
                <a:latin typeface="Times New Roman" pitchFamily="18" charset="0"/>
                <a:cs typeface="Times New Roman" pitchFamily="18" charset="0"/>
              </a:rPr>
              <a:t>, </a:t>
            </a:r>
            <a:r>
              <a:rPr lang="en-GB" sz="2500" i="1" dirty="0" err="1" smtClean="0">
                <a:latin typeface="Times New Roman" pitchFamily="18" charset="0"/>
                <a:cs typeface="Times New Roman" pitchFamily="18" charset="0"/>
              </a:rPr>
              <a:t>institu</a:t>
            </a:r>
            <a:r>
              <a:rPr lang="ro-RO" sz="2500" i="1" dirty="0" smtClean="0">
                <a:latin typeface="Times New Roman" pitchFamily="18" charset="0"/>
                <a:cs typeface="Times New Roman" pitchFamily="18" charset="0"/>
              </a:rPr>
              <a:t>ţ</a:t>
            </a:r>
            <a:r>
              <a:rPr lang="en-GB" sz="2500" i="1" dirty="0" err="1" smtClean="0">
                <a:latin typeface="Times New Roman" pitchFamily="18" charset="0"/>
                <a:cs typeface="Times New Roman" pitchFamily="18" charset="0"/>
              </a:rPr>
              <a:t>iile</a:t>
            </a:r>
            <a:r>
              <a:rPr lang="en-GB" sz="2500" i="1" dirty="0" smtClean="0">
                <a:latin typeface="Times New Roman" pitchFamily="18" charset="0"/>
                <a:cs typeface="Times New Roman" pitchFamily="18" charset="0"/>
              </a:rPr>
              <a:t> </a:t>
            </a:r>
            <a:r>
              <a:rPr lang="en-GB" sz="2500" i="1" dirty="0" err="1" smtClean="0">
                <a:latin typeface="Times New Roman" pitchFamily="18" charset="0"/>
                <a:cs typeface="Times New Roman" pitchFamily="18" charset="0"/>
              </a:rPr>
              <a:t>publice</a:t>
            </a:r>
            <a:r>
              <a:rPr lang="en-GB" sz="2500" i="1" dirty="0" smtClean="0">
                <a:latin typeface="Times New Roman" pitchFamily="18" charset="0"/>
                <a:cs typeface="Times New Roman" pitchFamily="18" charset="0"/>
              </a:rPr>
              <a:t> </a:t>
            </a:r>
            <a:r>
              <a:rPr lang="ro-RO" sz="2500" i="1" dirty="0" smtClean="0">
                <a:latin typeface="Times New Roman" pitchFamily="18" charset="0"/>
                <a:cs typeface="Times New Roman" pitchFamily="18" charset="0"/>
              </a:rPr>
              <a:t>ş</a:t>
            </a:r>
            <a:r>
              <a:rPr lang="en-GB" sz="2500" i="1" dirty="0" err="1" smtClean="0">
                <a:latin typeface="Times New Roman" pitchFamily="18" charset="0"/>
                <a:cs typeface="Times New Roman" pitchFamily="18" charset="0"/>
              </a:rPr>
              <a:t>i</a:t>
            </a:r>
            <a:r>
              <a:rPr lang="en-GB" sz="2500" i="1" dirty="0" smtClean="0">
                <a:latin typeface="Times New Roman" pitchFamily="18" charset="0"/>
                <a:cs typeface="Times New Roman" pitchFamily="18" charset="0"/>
              </a:rPr>
              <a:t> din </a:t>
            </a:r>
            <a:r>
              <a:rPr lang="en-GB" sz="2500" i="1" dirty="0" err="1" smtClean="0">
                <a:latin typeface="Times New Roman" pitchFamily="18" charset="0"/>
                <a:cs typeface="Times New Roman" pitchFamily="18" charset="0"/>
              </a:rPr>
              <a:t>alte</a:t>
            </a:r>
            <a:r>
              <a:rPr lang="en-GB" sz="2500" i="1" dirty="0" smtClean="0">
                <a:latin typeface="Times New Roman" pitchFamily="18" charset="0"/>
                <a:cs typeface="Times New Roman" pitchFamily="18" charset="0"/>
              </a:rPr>
              <a:t> unit</a:t>
            </a:r>
            <a:r>
              <a:rPr lang="ro-RO" sz="2500" i="1" dirty="0" err="1" smtClean="0">
                <a:latin typeface="Times New Roman" pitchFamily="18" charset="0"/>
                <a:cs typeface="Times New Roman" pitchFamily="18" charset="0"/>
              </a:rPr>
              <a:t>ăţi</a:t>
            </a:r>
            <a:r>
              <a:rPr lang="en-GB" sz="2500" i="1" dirty="0" smtClean="0">
                <a:latin typeface="Times New Roman" pitchFamily="18" charset="0"/>
                <a:cs typeface="Times New Roman" pitchFamily="18" charset="0"/>
              </a:rPr>
              <a:t> care </a:t>
            </a:r>
            <a:r>
              <a:rPr lang="en-GB" sz="2500" i="1" dirty="0" err="1" smtClean="0">
                <a:latin typeface="Times New Roman" pitchFamily="18" charset="0"/>
                <a:cs typeface="Times New Roman" pitchFamily="18" charset="0"/>
              </a:rPr>
              <a:t>semnaleaz</a:t>
            </a:r>
            <a:r>
              <a:rPr lang="ro-RO" sz="2500" i="1" dirty="0" smtClean="0">
                <a:latin typeface="Times New Roman" pitchFamily="18" charset="0"/>
                <a:cs typeface="Times New Roman" pitchFamily="18" charset="0"/>
              </a:rPr>
              <a:t>ă</a:t>
            </a:r>
            <a:r>
              <a:rPr lang="en-GB" sz="2500" i="1" dirty="0" smtClean="0">
                <a:latin typeface="Times New Roman" pitchFamily="18" charset="0"/>
                <a:cs typeface="Times New Roman" pitchFamily="18" charset="0"/>
              </a:rPr>
              <a:t> </a:t>
            </a:r>
            <a:r>
              <a:rPr lang="ro-RO" sz="2500" i="1" dirty="0" smtClean="0">
                <a:latin typeface="Times New Roman" pitchFamily="18" charset="0"/>
                <a:cs typeface="Times New Roman" pitchFamily="18" charset="0"/>
              </a:rPr>
              <a:t>î</a:t>
            </a:r>
            <a:r>
              <a:rPr lang="en-GB" sz="2500" i="1" dirty="0" err="1" smtClean="0">
                <a:latin typeface="Times New Roman" pitchFamily="18" charset="0"/>
                <a:cs typeface="Times New Roman" pitchFamily="18" charset="0"/>
              </a:rPr>
              <a:t>nc</a:t>
            </a:r>
            <a:r>
              <a:rPr lang="ro-RO" sz="2500" i="1" dirty="0" smtClean="0">
                <a:latin typeface="Times New Roman" pitchFamily="18" charset="0"/>
                <a:cs typeface="Times New Roman" pitchFamily="18" charset="0"/>
              </a:rPr>
              <a:t>ă</a:t>
            </a:r>
            <a:r>
              <a:rPr lang="en-GB" sz="2500" i="1" dirty="0" err="1" smtClean="0">
                <a:latin typeface="Times New Roman" pitchFamily="18" charset="0"/>
                <a:cs typeface="Times New Roman" pitchFamily="18" charset="0"/>
              </a:rPr>
              <a:t>lc</a:t>
            </a:r>
            <a:r>
              <a:rPr lang="ro-RO" sz="2500" i="1" dirty="0" smtClean="0">
                <a:latin typeface="Times New Roman" pitchFamily="18" charset="0"/>
                <a:cs typeface="Times New Roman" pitchFamily="18" charset="0"/>
              </a:rPr>
              <a:t>ă</a:t>
            </a:r>
            <a:r>
              <a:rPr lang="en-GB" sz="2500" i="1" dirty="0" err="1" smtClean="0">
                <a:latin typeface="Times New Roman" pitchFamily="18" charset="0"/>
                <a:cs typeface="Times New Roman" pitchFamily="18" charset="0"/>
              </a:rPr>
              <a:t>ri</a:t>
            </a:r>
            <a:r>
              <a:rPr lang="en-GB" sz="2500" i="1" dirty="0" smtClean="0">
                <a:latin typeface="Times New Roman" pitchFamily="18" charset="0"/>
                <a:cs typeface="Times New Roman" pitchFamily="18" charset="0"/>
              </a:rPr>
              <a:t> ale </a:t>
            </a:r>
            <a:r>
              <a:rPr lang="en-GB" sz="2500" i="1" dirty="0" err="1" smtClean="0">
                <a:latin typeface="Times New Roman" pitchFamily="18" charset="0"/>
                <a:cs typeface="Times New Roman" pitchFamily="18" charset="0"/>
              </a:rPr>
              <a:t>legii</a:t>
            </a:r>
            <a:r>
              <a:rPr lang="ro-RO" sz="2500" dirty="0" smtClean="0">
                <a:latin typeface="Times New Roman" pitchFamily="18" charset="0"/>
                <a:cs typeface="Times New Roman" pitchFamily="18" charset="0"/>
              </a:rPr>
              <a:t> </a:t>
            </a:r>
            <a:r>
              <a:rPr lang="en-GB" sz="2500" dirty="0" smtClean="0">
                <a:latin typeface="Times New Roman" pitchFamily="18" charset="0"/>
                <a:cs typeface="Times New Roman" pitchFamily="18" charset="0"/>
              </a:rPr>
              <a:t>(</a:t>
            </a:r>
            <a:r>
              <a:rPr lang="en-GB" sz="2500" dirty="0" err="1" smtClean="0">
                <a:latin typeface="Times New Roman" pitchFamily="18" charset="0"/>
                <a:cs typeface="Times New Roman" pitchFamily="18" charset="0"/>
              </a:rPr>
              <a:t>publicat</a:t>
            </a:r>
            <a:r>
              <a:rPr lang="ro-RO" sz="2500" dirty="0" smtClean="0">
                <a:latin typeface="Times New Roman" pitchFamily="18" charset="0"/>
                <a:cs typeface="Times New Roman" pitchFamily="18" charset="0"/>
              </a:rPr>
              <a:t>ă</a:t>
            </a:r>
            <a:r>
              <a:rPr lang="en-GB" sz="2500" dirty="0" smtClean="0">
                <a:latin typeface="Times New Roman" pitchFamily="18" charset="0"/>
                <a:cs typeface="Times New Roman" pitchFamily="18" charset="0"/>
              </a:rPr>
              <a:t> </a:t>
            </a:r>
            <a:r>
              <a:rPr lang="ro-RO" sz="2500" dirty="0" smtClean="0">
                <a:latin typeface="Times New Roman" pitchFamily="18" charset="0"/>
                <a:cs typeface="Times New Roman" pitchFamily="18" charset="0"/>
              </a:rPr>
              <a:t>î</a:t>
            </a:r>
            <a:r>
              <a:rPr lang="en-GB" sz="2500" dirty="0" smtClean="0">
                <a:latin typeface="Times New Roman" pitchFamily="18" charset="0"/>
                <a:cs typeface="Times New Roman" pitchFamily="18" charset="0"/>
              </a:rPr>
              <a:t>n </a:t>
            </a:r>
            <a:r>
              <a:rPr lang="en-GB" sz="2500" dirty="0" err="1" smtClean="0">
                <a:latin typeface="Times New Roman" pitchFamily="18" charset="0"/>
                <a:cs typeface="Times New Roman" pitchFamily="18" charset="0"/>
              </a:rPr>
              <a:t>Monitorul</a:t>
            </a:r>
            <a:r>
              <a:rPr lang="en-GB" sz="2500" dirty="0" smtClean="0">
                <a:latin typeface="Times New Roman" pitchFamily="18" charset="0"/>
                <a:cs typeface="Times New Roman" pitchFamily="18" charset="0"/>
              </a:rPr>
              <a:t> </a:t>
            </a:r>
            <a:r>
              <a:rPr lang="en-GB" sz="2500" dirty="0" err="1" smtClean="0">
                <a:latin typeface="Times New Roman" pitchFamily="18" charset="0"/>
                <a:cs typeface="Times New Roman" pitchFamily="18" charset="0"/>
              </a:rPr>
              <a:t>Oficial</a:t>
            </a:r>
            <a:r>
              <a:rPr lang="en-GB" sz="2500" dirty="0" smtClean="0">
                <a:latin typeface="Times New Roman" pitchFamily="18" charset="0"/>
                <a:cs typeface="Times New Roman" pitchFamily="18" charset="0"/>
              </a:rPr>
              <a:t> </a:t>
            </a:r>
            <a:r>
              <a:rPr lang="en-GB" sz="2500" dirty="0" err="1" smtClean="0">
                <a:latin typeface="Times New Roman" pitchFamily="18" charset="0"/>
                <a:cs typeface="Times New Roman" pitchFamily="18" charset="0"/>
              </a:rPr>
              <a:t>nr</a:t>
            </a:r>
            <a:r>
              <a:rPr lang="en-GB" sz="2500" dirty="0" smtClean="0">
                <a:latin typeface="Times New Roman" pitchFamily="18" charset="0"/>
                <a:cs typeface="Times New Roman" pitchFamily="18" charset="0"/>
              </a:rPr>
              <a:t>. 1214 din 17 </a:t>
            </a:r>
            <a:r>
              <a:rPr lang="en-GB" sz="2500" dirty="0" err="1" smtClean="0">
                <a:latin typeface="Times New Roman" pitchFamily="18" charset="0"/>
                <a:cs typeface="Times New Roman" pitchFamily="18" charset="0"/>
              </a:rPr>
              <a:t>decembrie</a:t>
            </a:r>
            <a:r>
              <a:rPr lang="en-GB" sz="2500" dirty="0" smtClean="0">
                <a:latin typeface="Times New Roman" pitchFamily="18" charset="0"/>
                <a:cs typeface="Times New Roman" pitchFamily="18" charset="0"/>
              </a:rPr>
              <a:t> 2004)</a:t>
            </a:r>
            <a:r>
              <a:rPr lang="ro-RO" sz="2500" dirty="0" smtClean="0">
                <a:latin typeface="Times New Roman" pitchFamily="18" charset="0"/>
                <a:cs typeface="Times New Roman" pitchFamily="18" charset="0"/>
              </a:rPr>
              <a:t>.</a:t>
            </a:r>
            <a:endParaRPr lang="en-GB" sz="2500" dirty="0" smtClean="0">
              <a:latin typeface="Times New Roman" pitchFamily="18" charset="0"/>
              <a:cs typeface="Times New Roman" pitchFamily="18" charset="0"/>
            </a:endParaRPr>
          </a:p>
        </p:txBody>
      </p:sp>
      <p:sp>
        <p:nvSpPr>
          <p:cNvPr id="3" name="Titlu 2"/>
          <p:cNvSpPr>
            <a:spLocks noGrp="1"/>
          </p:cNvSpPr>
          <p:nvPr>
            <p:ph type="title"/>
          </p:nvPr>
        </p:nvSpPr>
        <p:spPr/>
        <p:txBody>
          <a:bodyPr/>
          <a:lstStyle/>
          <a:p>
            <a:pPr algn="ctr" eaLnBrk="1" fontAlgn="auto" hangingPunct="1">
              <a:spcAft>
                <a:spcPts val="0"/>
              </a:spcAft>
              <a:defRPr/>
            </a:pPr>
            <a:r>
              <a:rPr lang="ro-RO" sz="3200" dirty="0" smtClean="0"/>
              <a:t>Avertizor de integritate</a:t>
            </a:r>
            <a:endParaRPr lang="en-GB"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ubstituent conținut 1"/>
          <p:cNvSpPr>
            <a:spLocks noGrp="1"/>
          </p:cNvSpPr>
          <p:nvPr>
            <p:ph idx="1"/>
          </p:nvPr>
        </p:nvSpPr>
        <p:spPr/>
        <p:txBody>
          <a:bodyPr/>
          <a:lstStyle/>
          <a:p>
            <a:pPr marL="109538" indent="0" eaLnBrk="1" hangingPunct="1">
              <a:lnSpc>
                <a:spcPts val="2400"/>
              </a:lnSpc>
              <a:buFont typeface="Wingdings 3" pitchFamily="18" charset="2"/>
              <a:buNone/>
            </a:pPr>
            <a:endParaRPr lang="ro-RO" sz="2400" smtClean="0">
              <a:solidFill>
                <a:schemeClr val="accent2"/>
              </a:solidFill>
              <a:latin typeface="Times New Roman" pitchFamily="18" charset="0"/>
            </a:endParaRPr>
          </a:p>
          <a:p>
            <a:pPr marL="109538" indent="0" eaLnBrk="1" hangingPunct="1">
              <a:lnSpc>
                <a:spcPts val="2400"/>
              </a:lnSpc>
              <a:buFont typeface="Wingdings 3" pitchFamily="18" charset="2"/>
              <a:buNone/>
            </a:pPr>
            <a:r>
              <a:rPr lang="en-GB" sz="2400" smtClean="0">
                <a:latin typeface="Times New Roman" pitchFamily="18" charset="0"/>
              </a:rPr>
              <a:t>Cine poate fi avertizor de integritate?</a:t>
            </a:r>
          </a:p>
          <a:p>
            <a:pPr marL="109538" indent="0" eaLnBrk="1" hangingPunct="1">
              <a:lnSpc>
                <a:spcPts val="2400"/>
              </a:lnSpc>
            </a:pPr>
            <a:endParaRPr lang="en-GB" sz="2400" smtClean="0">
              <a:latin typeface="Times New Roman" pitchFamily="18" charset="0"/>
            </a:endParaRPr>
          </a:p>
          <a:p>
            <a:pPr marL="109538" indent="0" algn="just" eaLnBrk="1" hangingPunct="1">
              <a:lnSpc>
                <a:spcPts val="2600"/>
              </a:lnSpc>
              <a:buFont typeface="Wingdings 3" pitchFamily="18" charset="2"/>
              <a:buNone/>
            </a:pPr>
            <a:r>
              <a:rPr lang="en-GB" sz="2400" smtClean="0">
                <a:latin typeface="Times New Roman" pitchFamily="18" charset="0"/>
              </a:rPr>
              <a:t>• </a:t>
            </a:r>
            <a:r>
              <a:rPr lang="en-GB" sz="2400" b="1" smtClean="0">
                <a:latin typeface="Times New Roman" pitchFamily="18" charset="0"/>
              </a:rPr>
              <a:t>functionar public</a:t>
            </a:r>
            <a:r>
              <a:rPr lang="en-GB" sz="2400" smtClean="0">
                <a:latin typeface="Times New Roman" pitchFamily="18" charset="0"/>
              </a:rPr>
              <a:t> - persoana </a:t>
            </a:r>
            <a:r>
              <a:rPr lang="ro-RO" sz="2400" smtClean="0">
                <a:latin typeface="Times New Roman" pitchFamily="18" charset="0"/>
              </a:rPr>
              <a:t>i</a:t>
            </a:r>
            <a:r>
              <a:rPr lang="en-GB" sz="2400" smtClean="0">
                <a:latin typeface="Times New Roman" pitchFamily="18" charset="0"/>
              </a:rPr>
              <a:t>nvestit</a:t>
            </a:r>
            <a:r>
              <a:rPr lang="ro-RO" sz="2400" smtClean="0">
                <a:latin typeface="Times New Roman" pitchFamily="18" charset="0"/>
              </a:rPr>
              <a:t>ă</a:t>
            </a:r>
            <a:r>
              <a:rPr lang="en-GB" sz="2400" smtClean="0">
                <a:latin typeface="Times New Roman" pitchFamily="18" charset="0"/>
              </a:rPr>
              <a:t> prin numire </a:t>
            </a:r>
            <a:r>
              <a:rPr lang="ro-RO" sz="2400" smtClean="0">
                <a:latin typeface="Times New Roman" pitchFamily="18" charset="0"/>
              </a:rPr>
              <a:t>î</a:t>
            </a:r>
            <a:r>
              <a:rPr lang="en-GB" sz="2400" smtClean="0">
                <a:latin typeface="Times New Roman" pitchFamily="18" charset="0"/>
              </a:rPr>
              <a:t>ntr-o func</a:t>
            </a:r>
            <a:r>
              <a:rPr lang="ro-RO" sz="2400" smtClean="0">
                <a:latin typeface="Times New Roman" pitchFamily="18" charset="0"/>
              </a:rPr>
              <a:t>ţ</a:t>
            </a:r>
            <a:r>
              <a:rPr lang="en-GB" sz="2400" smtClean="0">
                <a:latin typeface="Times New Roman" pitchFamily="18" charset="0"/>
              </a:rPr>
              <a:t>ie public</a:t>
            </a:r>
            <a:r>
              <a:rPr lang="ro-RO" sz="2400" smtClean="0">
                <a:latin typeface="Times New Roman" pitchFamily="18" charset="0"/>
              </a:rPr>
              <a:t>ă</a:t>
            </a:r>
            <a:r>
              <a:rPr lang="en-GB" sz="2400" smtClean="0">
                <a:latin typeface="Times New Roman" pitchFamily="18" charset="0"/>
              </a:rPr>
              <a:t> din structura unei autorit</a:t>
            </a:r>
            <a:r>
              <a:rPr lang="ro-RO" sz="2400" smtClean="0">
                <a:latin typeface="Times New Roman" pitchFamily="18" charset="0"/>
              </a:rPr>
              <a:t>ăţ</a:t>
            </a:r>
            <a:r>
              <a:rPr lang="en-GB" sz="2400" smtClean="0">
                <a:latin typeface="Times New Roman" pitchFamily="18" charset="0"/>
              </a:rPr>
              <a:t>i sau ins</a:t>
            </a:r>
            <a:r>
              <a:rPr lang="ro-RO" sz="2400" smtClean="0">
                <a:latin typeface="Times New Roman" pitchFamily="18" charset="0"/>
              </a:rPr>
              <a:t>t</a:t>
            </a:r>
            <a:r>
              <a:rPr lang="en-GB" sz="2400" smtClean="0">
                <a:latin typeface="Times New Roman" pitchFamily="18" charset="0"/>
              </a:rPr>
              <a:t>itu</a:t>
            </a:r>
            <a:r>
              <a:rPr lang="ro-RO" sz="2400" smtClean="0">
                <a:latin typeface="Times New Roman" pitchFamily="18" charset="0"/>
              </a:rPr>
              <a:t>ţ</a:t>
            </a:r>
            <a:r>
              <a:rPr lang="en-GB" sz="2400" smtClean="0">
                <a:latin typeface="Times New Roman" pitchFamily="18" charset="0"/>
              </a:rPr>
              <a:t>ii publice, cu prerogative </a:t>
            </a:r>
            <a:r>
              <a:rPr lang="ro-RO" sz="2400" smtClean="0">
                <a:latin typeface="Times New Roman" pitchFamily="18" charset="0"/>
              </a:rPr>
              <a:t>î</a:t>
            </a:r>
            <a:r>
              <a:rPr lang="en-GB" sz="2400" smtClean="0">
                <a:latin typeface="Times New Roman" pitchFamily="18" charset="0"/>
              </a:rPr>
              <a:t>n realizarea competen</a:t>
            </a:r>
            <a:r>
              <a:rPr lang="ro-RO" sz="2400" smtClean="0">
                <a:latin typeface="Times New Roman" pitchFamily="18" charset="0"/>
              </a:rPr>
              <a:t>ţ</a:t>
            </a:r>
            <a:r>
              <a:rPr lang="en-GB" sz="2400" smtClean="0">
                <a:latin typeface="Times New Roman" pitchFamily="18" charset="0"/>
              </a:rPr>
              <a:t>ei acestora, </a:t>
            </a:r>
            <a:r>
              <a:rPr lang="ro-RO" sz="2400" smtClean="0">
                <a:latin typeface="Times New Roman" pitchFamily="18" charset="0"/>
              </a:rPr>
              <a:t>î</a:t>
            </a:r>
            <a:r>
              <a:rPr lang="en-GB" sz="2400" smtClean="0">
                <a:latin typeface="Times New Roman" pitchFamily="18" charset="0"/>
              </a:rPr>
              <a:t>n regim de putere public</a:t>
            </a:r>
            <a:r>
              <a:rPr lang="ro-RO" sz="2400" smtClean="0">
                <a:latin typeface="Times New Roman" pitchFamily="18" charset="0"/>
              </a:rPr>
              <a:t>ă</a:t>
            </a:r>
            <a:r>
              <a:rPr lang="en-GB" sz="2400" smtClean="0">
                <a:latin typeface="Times New Roman" pitchFamily="18" charset="0"/>
              </a:rPr>
              <a:t>, av</a:t>
            </a:r>
            <a:r>
              <a:rPr lang="ro-RO" sz="2400" smtClean="0">
                <a:latin typeface="Times New Roman" pitchFamily="18" charset="0"/>
              </a:rPr>
              <a:t>â</a:t>
            </a:r>
            <a:r>
              <a:rPr lang="en-GB" sz="2400" smtClean="0">
                <a:latin typeface="Times New Roman" pitchFamily="18" charset="0"/>
              </a:rPr>
              <a:t>nd ca scop realizarea unui interes public</a:t>
            </a:r>
            <a:r>
              <a:rPr lang="ro-RO" sz="2400" smtClean="0">
                <a:latin typeface="Times New Roman" pitchFamily="18" charset="0"/>
              </a:rPr>
              <a:t>;</a:t>
            </a:r>
          </a:p>
          <a:p>
            <a:pPr marL="109538" indent="0" algn="just" eaLnBrk="1" hangingPunct="1">
              <a:lnSpc>
                <a:spcPts val="2600"/>
              </a:lnSpc>
              <a:buFont typeface="Wingdings 3" pitchFamily="18" charset="2"/>
              <a:buNone/>
            </a:pPr>
            <a:endParaRPr lang="en-GB" sz="2400" smtClean="0">
              <a:latin typeface="Times New Roman" pitchFamily="18" charset="0"/>
            </a:endParaRPr>
          </a:p>
          <a:p>
            <a:pPr marL="109538" indent="0" algn="just" eaLnBrk="1" hangingPunct="1">
              <a:lnSpc>
                <a:spcPts val="2600"/>
              </a:lnSpc>
              <a:buFont typeface="Wingdings 3" pitchFamily="18" charset="2"/>
              <a:buNone/>
            </a:pPr>
            <a:r>
              <a:rPr lang="en-GB" sz="2400" smtClean="0">
                <a:latin typeface="Times New Roman" pitchFamily="18" charset="0"/>
              </a:rPr>
              <a:t>• </a:t>
            </a:r>
            <a:r>
              <a:rPr lang="en-GB" sz="2400" b="1" smtClean="0">
                <a:latin typeface="Times New Roman" pitchFamily="18" charset="0"/>
              </a:rPr>
              <a:t>personal contractual</a:t>
            </a:r>
            <a:r>
              <a:rPr lang="en-GB" sz="2400" smtClean="0">
                <a:latin typeface="Times New Roman" pitchFamily="18" charset="0"/>
              </a:rPr>
              <a:t>, conform Codului Muncii</a:t>
            </a:r>
            <a:r>
              <a:rPr lang="ro-RO" sz="2400" smtClean="0">
                <a:latin typeface="Times New Roman" pitchFamily="18" charset="0"/>
              </a:rPr>
              <a:t>;</a:t>
            </a:r>
          </a:p>
          <a:p>
            <a:pPr marL="109538" indent="0" algn="just" eaLnBrk="1" hangingPunct="1">
              <a:lnSpc>
                <a:spcPts val="2600"/>
              </a:lnSpc>
              <a:buFont typeface="Wingdings 3" pitchFamily="18" charset="2"/>
              <a:buNone/>
            </a:pPr>
            <a:endParaRPr lang="en-GB" sz="2400" smtClean="0">
              <a:latin typeface="Times New Roman" pitchFamily="18" charset="0"/>
            </a:endParaRPr>
          </a:p>
          <a:p>
            <a:pPr marL="109538" indent="0" algn="just" eaLnBrk="1" hangingPunct="1">
              <a:lnSpc>
                <a:spcPts val="2600"/>
              </a:lnSpc>
              <a:buFont typeface="Wingdings 3" pitchFamily="18" charset="2"/>
              <a:buNone/>
            </a:pPr>
            <a:r>
              <a:rPr lang="en-GB" sz="2400" smtClean="0">
                <a:latin typeface="Times New Roman" pitchFamily="18" charset="0"/>
              </a:rPr>
              <a:t>• </a:t>
            </a:r>
            <a:r>
              <a:rPr lang="en-GB" sz="2400" b="1" smtClean="0">
                <a:latin typeface="Times New Roman" pitchFamily="18" charset="0"/>
              </a:rPr>
              <a:t>personal care </a:t>
            </a:r>
            <a:r>
              <a:rPr lang="ro-RO" sz="2400" b="1" smtClean="0">
                <a:latin typeface="Times New Roman" pitchFamily="18" charset="0"/>
              </a:rPr>
              <a:t>îş</a:t>
            </a:r>
            <a:r>
              <a:rPr lang="en-GB" sz="2400" b="1" smtClean="0">
                <a:latin typeface="Times New Roman" pitchFamily="18" charset="0"/>
              </a:rPr>
              <a:t>i desf</a:t>
            </a:r>
            <a:r>
              <a:rPr lang="ro-RO" sz="2400" b="1" smtClean="0">
                <a:latin typeface="Times New Roman" pitchFamily="18" charset="0"/>
              </a:rPr>
              <a:t>ăş</a:t>
            </a:r>
            <a:r>
              <a:rPr lang="en-GB" sz="2400" b="1" smtClean="0">
                <a:latin typeface="Times New Roman" pitchFamily="18" charset="0"/>
              </a:rPr>
              <a:t>oar</a:t>
            </a:r>
            <a:r>
              <a:rPr lang="ro-RO" sz="2400" b="1" smtClean="0">
                <a:latin typeface="Times New Roman" pitchFamily="18" charset="0"/>
              </a:rPr>
              <a:t>ă</a:t>
            </a:r>
            <a:r>
              <a:rPr lang="en-GB" sz="2400" b="1" smtClean="0">
                <a:latin typeface="Times New Roman" pitchFamily="18" charset="0"/>
              </a:rPr>
              <a:t> activitatea </a:t>
            </a:r>
            <a:r>
              <a:rPr lang="ro-RO" sz="2400" b="1" smtClean="0">
                <a:latin typeface="Times New Roman" pitchFamily="18" charset="0"/>
              </a:rPr>
              <a:t>î</a:t>
            </a:r>
            <a:r>
              <a:rPr lang="en-GB" sz="2400" b="1" smtClean="0">
                <a:latin typeface="Times New Roman" pitchFamily="18" charset="0"/>
              </a:rPr>
              <a:t>n baza unor statute speciale:</a:t>
            </a:r>
            <a:r>
              <a:rPr lang="en-GB" sz="2400" smtClean="0">
                <a:latin typeface="Times New Roman" pitchFamily="18" charset="0"/>
              </a:rPr>
              <a:t> medicii, profesorii, poli</a:t>
            </a:r>
            <a:r>
              <a:rPr lang="ro-RO" sz="2400" smtClean="0">
                <a:latin typeface="Times New Roman" pitchFamily="18" charset="0"/>
              </a:rPr>
              <a:t>ţ</a:t>
            </a:r>
            <a:r>
              <a:rPr lang="en-GB" sz="2400" smtClean="0">
                <a:latin typeface="Times New Roman" pitchFamily="18" charset="0"/>
              </a:rPr>
              <a:t>i</a:t>
            </a:r>
            <a:r>
              <a:rPr lang="ro-RO" sz="2400" smtClean="0">
                <a:latin typeface="Times New Roman" pitchFamily="18" charset="0"/>
              </a:rPr>
              <a:t>ş</a:t>
            </a:r>
            <a:r>
              <a:rPr lang="en-GB" sz="2400" smtClean="0">
                <a:latin typeface="Times New Roman" pitchFamily="18" charset="0"/>
              </a:rPr>
              <a:t>tii, grefierii, preo</a:t>
            </a:r>
            <a:r>
              <a:rPr lang="ro-RO" sz="2400" smtClean="0">
                <a:latin typeface="Times New Roman" pitchFamily="18" charset="0"/>
              </a:rPr>
              <a:t>ţ</a:t>
            </a:r>
            <a:r>
              <a:rPr lang="en-GB" sz="2400" smtClean="0">
                <a:latin typeface="Times New Roman" pitchFamily="18" charset="0"/>
              </a:rPr>
              <a:t>ii etc.</a:t>
            </a:r>
          </a:p>
          <a:p>
            <a:pPr marL="109538" indent="0" eaLnBrk="1" hangingPunct="1">
              <a:lnSpc>
                <a:spcPct val="150000"/>
              </a:lnSpc>
            </a:pPr>
            <a:endParaRPr lang="en-GB" sz="2400" smtClean="0">
              <a:latin typeface="Times New Roman" pitchFamily="18" charset="0"/>
            </a:endParaRPr>
          </a:p>
        </p:txBody>
      </p:sp>
      <p:sp>
        <p:nvSpPr>
          <p:cNvPr id="3" name="Titlu 2"/>
          <p:cNvSpPr>
            <a:spLocks noGrp="1"/>
          </p:cNvSpPr>
          <p:nvPr>
            <p:ph type="title"/>
          </p:nvPr>
        </p:nvSpPr>
        <p:spPr/>
        <p:txBody>
          <a:bodyPr/>
          <a:lstStyle/>
          <a:p>
            <a:pPr algn="ctr" eaLnBrk="1" fontAlgn="auto" hangingPunct="1">
              <a:spcAft>
                <a:spcPts val="0"/>
              </a:spcAft>
              <a:defRPr/>
            </a:pPr>
            <a:r>
              <a:rPr lang="en-GB" sz="3600" dirty="0" err="1"/>
              <a:t>Avertizor</a:t>
            </a:r>
            <a:r>
              <a:rPr lang="en-GB" sz="3600" dirty="0"/>
              <a:t> de </a:t>
            </a:r>
            <a:r>
              <a:rPr lang="en-GB" sz="3600" dirty="0" err="1" smtClean="0"/>
              <a:t>integritate</a:t>
            </a:r>
            <a:r>
              <a:rPr lang="ro-RO" sz="3600" dirty="0" smtClean="0"/>
              <a:t> (II)</a:t>
            </a:r>
            <a:endParaRPr lang="en-GB"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ubstituent conținut 1"/>
          <p:cNvSpPr>
            <a:spLocks noGrp="1"/>
          </p:cNvSpPr>
          <p:nvPr>
            <p:ph idx="1"/>
          </p:nvPr>
        </p:nvSpPr>
        <p:spPr>
          <a:xfrm>
            <a:off x="457200" y="1125538"/>
            <a:ext cx="8362950" cy="4881562"/>
          </a:xfrm>
        </p:spPr>
        <p:txBody>
          <a:bodyPr/>
          <a:lstStyle/>
          <a:p>
            <a:pPr algn="just" eaLnBrk="1" hangingPunct="1"/>
            <a:r>
              <a:rPr lang="ro-RO" sz="2400" smtClean="0">
                <a:latin typeface="Times New Roman" pitchFamily="18" charset="0"/>
              </a:rPr>
              <a:t>R</a:t>
            </a:r>
            <a:r>
              <a:rPr lang="en-GB" sz="2400" smtClean="0">
                <a:latin typeface="Times New Roman" pitchFamily="18" charset="0"/>
              </a:rPr>
              <a:t>aport</a:t>
            </a:r>
            <a:r>
              <a:rPr lang="ro-RO" sz="2400" smtClean="0">
                <a:latin typeface="Times New Roman" pitchFamily="18" charset="0"/>
              </a:rPr>
              <a:t>ul</a:t>
            </a:r>
            <a:r>
              <a:rPr lang="en-GB" sz="2400" smtClean="0">
                <a:latin typeface="Times New Roman" pitchFamily="18" charset="0"/>
              </a:rPr>
              <a:t> oferă o analiză a corup</a:t>
            </a:r>
            <a:r>
              <a:rPr lang="ro-RO" sz="2400" smtClean="0">
                <a:latin typeface="Times New Roman" pitchFamily="18" charset="0"/>
              </a:rPr>
              <a:t>ţ</a:t>
            </a:r>
            <a:r>
              <a:rPr lang="en-GB" sz="2400" smtClean="0">
                <a:latin typeface="Times New Roman" pitchFamily="18" charset="0"/>
              </a:rPr>
              <a:t>iei în statele membre ale UE </a:t>
            </a:r>
            <a:r>
              <a:rPr lang="ro-RO" sz="2400" smtClean="0">
                <a:latin typeface="Times New Roman" pitchFamily="18" charset="0"/>
              </a:rPr>
              <a:t>ş</a:t>
            </a:r>
            <a:r>
              <a:rPr lang="en-GB" sz="2400" smtClean="0">
                <a:latin typeface="Times New Roman" pitchFamily="18" charset="0"/>
              </a:rPr>
              <a:t>i a măsurilor întreprinse</a:t>
            </a:r>
            <a:r>
              <a:rPr lang="ro-RO" sz="2400" smtClean="0">
                <a:latin typeface="Times New Roman" pitchFamily="18" charset="0"/>
              </a:rPr>
              <a:t> </a:t>
            </a:r>
            <a:r>
              <a:rPr lang="en-GB" sz="2400" smtClean="0">
                <a:latin typeface="Times New Roman" pitchFamily="18" charset="0"/>
              </a:rPr>
              <a:t>în vederea prevenirii </a:t>
            </a:r>
            <a:r>
              <a:rPr lang="ro-RO" sz="2400" smtClean="0">
                <a:latin typeface="Times New Roman" pitchFamily="18" charset="0"/>
              </a:rPr>
              <a:t>ş</a:t>
            </a:r>
            <a:r>
              <a:rPr lang="en-GB" sz="2400" smtClean="0">
                <a:latin typeface="Times New Roman" pitchFamily="18" charset="0"/>
              </a:rPr>
              <a:t>i a combaterii acestui fenomen. Raportul are drept obiectiv lansarea</a:t>
            </a:r>
            <a:r>
              <a:rPr lang="ro-RO" sz="2400" smtClean="0">
                <a:latin typeface="Times New Roman" pitchFamily="18" charset="0"/>
              </a:rPr>
              <a:t> </a:t>
            </a:r>
            <a:r>
              <a:rPr lang="en-GB" sz="2400" smtClean="0">
                <a:latin typeface="Times New Roman" pitchFamily="18" charset="0"/>
              </a:rPr>
              <a:t>unei dezbateri care să implice Comisia, Statele Membre, Parlamentul European </a:t>
            </a:r>
            <a:r>
              <a:rPr lang="ro-RO" sz="2400" smtClean="0">
                <a:latin typeface="Times New Roman" pitchFamily="18" charset="0"/>
              </a:rPr>
              <a:t>ş</a:t>
            </a:r>
            <a:r>
              <a:rPr lang="en-GB" sz="2400" smtClean="0">
                <a:latin typeface="Times New Roman" pitchFamily="18" charset="0"/>
              </a:rPr>
              <a:t>i alte păr</a:t>
            </a:r>
            <a:r>
              <a:rPr lang="ro-RO" sz="2400" smtClean="0">
                <a:latin typeface="Times New Roman" pitchFamily="18" charset="0"/>
              </a:rPr>
              <a:t>ţ</a:t>
            </a:r>
            <a:r>
              <a:rPr lang="en-GB" sz="2400" smtClean="0">
                <a:latin typeface="Times New Roman" pitchFamily="18" charset="0"/>
              </a:rPr>
              <a:t>i</a:t>
            </a:r>
            <a:r>
              <a:rPr lang="ro-RO" sz="2400" smtClean="0">
                <a:latin typeface="Times New Roman" pitchFamily="18" charset="0"/>
              </a:rPr>
              <a:t> </a:t>
            </a:r>
            <a:r>
              <a:rPr lang="en-GB" sz="2400" smtClean="0">
                <a:latin typeface="Times New Roman" pitchFamily="18" charset="0"/>
              </a:rPr>
              <a:t>interesate, </a:t>
            </a:r>
            <a:r>
              <a:rPr lang="ro-RO" sz="2400" smtClean="0">
                <a:latin typeface="Times New Roman" pitchFamily="18" charset="0"/>
              </a:rPr>
              <a:t>în </a:t>
            </a:r>
            <a:r>
              <a:rPr lang="en-GB" sz="2400" smtClean="0">
                <a:latin typeface="Times New Roman" pitchFamily="18" charset="0"/>
              </a:rPr>
              <a:t>sprijinirea activită</a:t>
            </a:r>
            <a:r>
              <a:rPr lang="ro-RO" sz="2400" smtClean="0">
                <a:latin typeface="Times New Roman" pitchFamily="18" charset="0"/>
              </a:rPr>
              <a:t>ţ</a:t>
            </a:r>
            <a:r>
              <a:rPr lang="en-GB" sz="2400" smtClean="0">
                <a:latin typeface="Times New Roman" pitchFamily="18" charset="0"/>
              </a:rPr>
              <a:t>ii de combatere a corup</a:t>
            </a:r>
            <a:r>
              <a:rPr lang="ro-RO" sz="2400" smtClean="0">
                <a:latin typeface="Times New Roman" pitchFamily="18" charset="0"/>
              </a:rPr>
              <a:t>ţ</a:t>
            </a:r>
            <a:r>
              <a:rPr lang="en-GB" sz="2400" smtClean="0">
                <a:latin typeface="Times New Roman" pitchFamily="18" charset="0"/>
              </a:rPr>
              <a:t>iei</a:t>
            </a:r>
            <a:r>
              <a:rPr lang="ro-RO" sz="2400" smtClean="0">
                <a:latin typeface="Times New Roman" pitchFamily="18" charset="0"/>
              </a:rPr>
              <a:t>.</a:t>
            </a:r>
            <a:r>
              <a:rPr lang="en-GB" sz="2400" smtClean="0">
                <a:latin typeface="Times New Roman" pitchFamily="18" charset="0"/>
              </a:rPr>
              <a:t> </a:t>
            </a:r>
          </a:p>
          <a:p>
            <a:pPr algn="just" eaLnBrk="1" hangingPunct="1"/>
            <a:r>
              <a:rPr lang="en-GB" sz="2400" smtClean="0">
                <a:latin typeface="Times New Roman" pitchFamily="18" charset="0"/>
              </a:rPr>
              <a:t>Statele membre ale UE dispun de instrumentele juridice </a:t>
            </a:r>
            <a:r>
              <a:rPr lang="ro-RO" sz="2400" smtClean="0">
                <a:latin typeface="Times New Roman" pitchFamily="18" charset="0"/>
              </a:rPr>
              <a:t>ş</a:t>
            </a:r>
            <a:r>
              <a:rPr lang="en-GB" sz="2400" smtClean="0">
                <a:latin typeface="Times New Roman" pitchFamily="18" charset="0"/>
              </a:rPr>
              <a:t>i de institu</a:t>
            </a:r>
            <a:r>
              <a:rPr lang="ro-RO" sz="2400" smtClean="0">
                <a:latin typeface="Times New Roman" pitchFamily="18" charset="0"/>
              </a:rPr>
              <a:t>ţ</a:t>
            </a:r>
            <a:r>
              <a:rPr lang="en-GB" sz="2400" smtClean="0">
                <a:latin typeface="Times New Roman" pitchFamily="18" charset="0"/>
              </a:rPr>
              <a:t>iile</a:t>
            </a:r>
            <a:r>
              <a:rPr lang="ro-RO" sz="2400" smtClean="0">
                <a:latin typeface="Times New Roman" pitchFamily="18" charset="0"/>
              </a:rPr>
              <a:t> </a:t>
            </a:r>
            <a:r>
              <a:rPr lang="en-GB" sz="2400" smtClean="0">
                <a:latin typeface="Times New Roman" pitchFamily="18" charset="0"/>
              </a:rPr>
              <a:t>necesare pentru a preveni </a:t>
            </a:r>
            <a:r>
              <a:rPr lang="ro-RO" sz="2400" smtClean="0">
                <a:latin typeface="Times New Roman" pitchFamily="18" charset="0"/>
              </a:rPr>
              <a:t>ş</a:t>
            </a:r>
            <a:r>
              <a:rPr lang="en-GB" sz="2400" smtClean="0">
                <a:latin typeface="Times New Roman" pitchFamily="18" charset="0"/>
              </a:rPr>
              <a:t>i a combate corup</a:t>
            </a:r>
            <a:r>
              <a:rPr lang="ro-RO" sz="2400" smtClean="0">
                <a:latin typeface="Times New Roman" pitchFamily="18" charset="0"/>
              </a:rPr>
              <a:t>ţ</a:t>
            </a:r>
            <a:r>
              <a:rPr lang="en-GB" sz="2400" smtClean="0">
                <a:latin typeface="Times New Roman" pitchFamily="18" charset="0"/>
              </a:rPr>
              <a:t>ia. </a:t>
            </a:r>
            <a:endParaRPr lang="ro-RO" sz="2400" smtClean="0">
              <a:latin typeface="Times New Roman" pitchFamily="18" charset="0"/>
            </a:endParaRPr>
          </a:p>
          <a:p>
            <a:pPr algn="just" eaLnBrk="1" hangingPunct="1"/>
            <a:r>
              <a:rPr lang="en-GB" sz="2400" smtClean="0">
                <a:latin typeface="Times New Roman" pitchFamily="18" charset="0"/>
              </a:rPr>
              <a:t>Cu toate acestea, rezultatele ob</a:t>
            </a:r>
            <a:r>
              <a:rPr lang="ro-RO" sz="2400" smtClean="0">
                <a:latin typeface="Times New Roman" pitchFamily="18" charset="0"/>
              </a:rPr>
              <a:t>ţ</a:t>
            </a:r>
            <a:r>
              <a:rPr lang="en-GB" sz="2400" smtClean="0">
                <a:latin typeface="Times New Roman" pitchFamily="18" charset="0"/>
              </a:rPr>
              <a:t>inute nu sunt</a:t>
            </a:r>
            <a:r>
              <a:rPr lang="ro-RO" sz="2400" smtClean="0">
                <a:latin typeface="Times New Roman" pitchFamily="18" charset="0"/>
              </a:rPr>
              <a:t> </a:t>
            </a:r>
            <a:r>
              <a:rPr lang="en-GB" sz="2400" smtClean="0">
                <a:latin typeface="Times New Roman" pitchFamily="18" charset="0"/>
              </a:rPr>
              <a:t>satisfăcătoare în ansamblul UE. </a:t>
            </a:r>
            <a:r>
              <a:rPr lang="en-GB" sz="2400" b="1" smtClean="0">
                <a:latin typeface="Times New Roman" pitchFamily="18" charset="0"/>
              </a:rPr>
              <a:t>Normele anticorup</a:t>
            </a:r>
            <a:r>
              <a:rPr lang="ro-RO" sz="2400" b="1" smtClean="0">
                <a:latin typeface="Times New Roman" pitchFamily="18" charset="0"/>
              </a:rPr>
              <a:t>ţ</a:t>
            </a:r>
            <a:r>
              <a:rPr lang="en-GB" sz="2400" b="1" smtClean="0">
                <a:latin typeface="Times New Roman" pitchFamily="18" charset="0"/>
              </a:rPr>
              <a:t>ie nu sunt întotdeauna aplicate cu stricte</a:t>
            </a:r>
            <a:r>
              <a:rPr lang="ro-RO" sz="2400" b="1" smtClean="0">
                <a:latin typeface="Times New Roman" pitchFamily="18" charset="0"/>
              </a:rPr>
              <a:t>ţ</a:t>
            </a:r>
            <a:r>
              <a:rPr lang="en-GB" sz="2400" b="1" smtClean="0">
                <a:latin typeface="Times New Roman" pitchFamily="18" charset="0"/>
              </a:rPr>
              <a:t>e,</a:t>
            </a:r>
            <a:r>
              <a:rPr lang="ro-RO" sz="2400" b="1" smtClean="0">
                <a:latin typeface="Times New Roman" pitchFamily="18" charset="0"/>
              </a:rPr>
              <a:t> </a:t>
            </a:r>
            <a:r>
              <a:rPr lang="en-GB" sz="2400" b="1" smtClean="0">
                <a:latin typeface="Times New Roman" pitchFamily="18" charset="0"/>
              </a:rPr>
              <a:t>problemele sistemice nu sunt abordate în mod suficient de eficace, iar institu</a:t>
            </a:r>
            <a:r>
              <a:rPr lang="ro-RO" sz="2400" b="1" smtClean="0">
                <a:latin typeface="Times New Roman" pitchFamily="18" charset="0"/>
              </a:rPr>
              <a:t>ţ</a:t>
            </a:r>
            <a:r>
              <a:rPr lang="en-GB" sz="2400" b="1" smtClean="0">
                <a:latin typeface="Times New Roman" pitchFamily="18" charset="0"/>
              </a:rPr>
              <a:t>iile competente</a:t>
            </a:r>
            <a:r>
              <a:rPr lang="ro-RO" sz="2400" b="1" smtClean="0">
                <a:latin typeface="Times New Roman" pitchFamily="18" charset="0"/>
              </a:rPr>
              <a:t> </a:t>
            </a:r>
            <a:r>
              <a:rPr lang="en-GB" sz="2400" b="1" smtClean="0">
                <a:latin typeface="Times New Roman" pitchFamily="18" charset="0"/>
              </a:rPr>
              <a:t>nu dispun întotdeauna de o capacitate </a:t>
            </a:r>
            <a:r>
              <a:rPr lang="ro-RO" sz="2400" b="1" smtClean="0">
                <a:latin typeface="Times New Roman" pitchFamily="18" charset="0"/>
              </a:rPr>
              <a:t>suficientă</a:t>
            </a:r>
            <a:r>
              <a:rPr lang="en-GB" sz="2400" b="1" smtClean="0">
                <a:latin typeface="Times New Roman" pitchFamily="18" charset="0"/>
              </a:rPr>
              <a:t> pentru a asigura respectarea normelor.</a:t>
            </a:r>
          </a:p>
        </p:txBody>
      </p:sp>
      <p:sp>
        <p:nvSpPr>
          <p:cNvPr id="3" name="Titlu 2"/>
          <p:cNvSpPr>
            <a:spLocks noGrp="1"/>
          </p:cNvSpPr>
          <p:nvPr>
            <p:ph type="title"/>
          </p:nvPr>
        </p:nvSpPr>
        <p:spPr>
          <a:xfrm>
            <a:off x="457200" y="6559"/>
            <a:ext cx="8229600" cy="1180578"/>
          </a:xfrm>
        </p:spPr>
        <p:txBody>
          <a:bodyPr/>
          <a:lstStyle/>
          <a:p>
            <a:pPr algn="ctr" eaLnBrk="1" fontAlgn="auto" hangingPunct="1">
              <a:spcAft>
                <a:spcPts val="0"/>
              </a:spcAft>
              <a:defRPr/>
            </a:pPr>
            <a:r>
              <a:rPr lang="it-IT" sz="2400" dirty="0" smtClean="0"/>
              <a:t>RAPORTUL </a:t>
            </a:r>
            <a:r>
              <a:rPr lang="it-IT" sz="2400" dirty="0"/>
              <a:t>ANTICORUPȚIE AL </a:t>
            </a:r>
            <a:r>
              <a:rPr lang="it-IT" sz="2400" dirty="0" smtClean="0"/>
              <a:t>UE</a:t>
            </a:r>
            <a:r>
              <a:rPr lang="ro-RO" sz="2400" dirty="0" smtClean="0"/>
              <a:t/>
            </a:r>
            <a:br>
              <a:rPr lang="ro-RO" sz="2400" dirty="0" smtClean="0"/>
            </a:br>
            <a:r>
              <a:rPr lang="it-IT" sz="2400" dirty="0" smtClean="0"/>
              <a:t>Bruxelles</a:t>
            </a:r>
            <a:r>
              <a:rPr lang="it-IT" sz="2400" dirty="0"/>
              <a:t>, </a:t>
            </a:r>
            <a:r>
              <a:rPr lang="it-IT" sz="2400" dirty="0" smtClean="0"/>
              <a:t>3.2.2014</a:t>
            </a:r>
            <a:r>
              <a:rPr lang="ro-RO" sz="2400" dirty="0" smtClean="0"/>
              <a:t> – </a:t>
            </a:r>
            <a:r>
              <a:rPr lang="it-IT" sz="2400" dirty="0" smtClean="0"/>
              <a:t>COM</a:t>
            </a:r>
            <a:r>
              <a:rPr lang="ro-RO" sz="2400" dirty="0" smtClean="0"/>
              <a:t> </a:t>
            </a:r>
            <a:r>
              <a:rPr lang="it-IT" sz="2400" dirty="0" smtClean="0"/>
              <a:t>(2014</a:t>
            </a:r>
            <a:r>
              <a:rPr lang="it-IT" sz="2400" dirty="0"/>
              <a:t>) 38</a:t>
            </a:r>
            <a:endParaRPr lang="en-GB"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ubstituent conținut 1"/>
          <p:cNvSpPr>
            <a:spLocks noGrp="1"/>
          </p:cNvSpPr>
          <p:nvPr>
            <p:ph idx="1"/>
          </p:nvPr>
        </p:nvSpPr>
        <p:spPr>
          <a:xfrm>
            <a:off x="250825" y="765175"/>
            <a:ext cx="8713788" cy="5688013"/>
          </a:xfrm>
        </p:spPr>
        <p:txBody>
          <a:bodyPr/>
          <a:lstStyle/>
          <a:p>
            <a:pPr marL="109538" indent="0" algn="just" eaLnBrk="1" hangingPunct="1">
              <a:lnSpc>
                <a:spcPts val="2400"/>
              </a:lnSpc>
              <a:buFont typeface="Wingdings 3" pitchFamily="18" charset="2"/>
              <a:buNone/>
            </a:pPr>
            <a:r>
              <a:rPr lang="en-GB" sz="2200" b="1" dirty="0" smtClean="0">
                <a:latin typeface="Palatino Linotype" pitchFamily="18" charset="0"/>
              </a:rPr>
              <a:t>CORUP</a:t>
            </a:r>
            <a:r>
              <a:rPr lang="ro-RO" sz="2200" b="1" dirty="0" smtClean="0">
                <a:latin typeface="Palatino Linotype" pitchFamily="18" charset="0"/>
              </a:rPr>
              <a:t>ŢIA VIZEAZĂ</a:t>
            </a:r>
            <a:r>
              <a:rPr lang="ro-RO" sz="2200" i="1" dirty="0" smtClean="0">
                <a:latin typeface="Palatino Linotype" pitchFamily="18" charset="0"/>
              </a:rPr>
              <a:t> “orice comportament al unui funcţionar public sau al unui individ cu statut echivalent care nu este în concordanţă cu puterea atribuită lui sau cu standardele etice sau promovarea unui astfel de comportament, încercând să obţină beneficii pentru sine sau alte persoane şi astfel subminând interesele persoanelor sau ale statului.” </a:t>
            </a:r>
            <a:endParaRPr lang="en-GB" sz="2200" i="1" dirty="0" smtClean="0">
              <a:latin typeface="Palatino Linotype" pitchFamily="18" charset="0"/>
            </a:endParaRPr>
          </a:p>
          <a:p>
            <a:pPr marL="109538" indent="0" algn="just" eaLnBrk="1" hangingPunct="1">
              <a:lnSpc>
                <a:spcPts val="1500"/>
              </a:lnSpc>
              <a:buFont typeface="Wingdings 3" pitchFamily="18" charset="2"/>
              <a:buNone/>
            </a:pPr>
            <a:endParaRPr lang="ro-RO" sz="2200" i="1" dirty="0" smtClean="0">
              <a:latin typeface="Palatino Linotype" pitchFamily="18" charset="0"/>
            </a:endParaRPr>
          </a:p>
          <a:p>
            <a:pPr marL="109538" indent="0" algn="just" eaLnBrk="1" hangingPunct="1">
              <a:lnSpc>
                <a:spcPts val="2400"/>
              </a:lnSpc>
              <a:buFont typeface="Wingdings 3" pitchFamily="18" charset="2"/>
              <a:buNone/>
            </a:pPr>
            <a:r>
              <a:rPr lang="en-GB" sz="2200" b="1" i="1" dirty="0" err="1" smtClean="0">
                <a:latin typeface="Palatino Linotype" pitchFamily="18" charset="0"/>
              </a:rPr>
              <a:t>Corup</a:t>
            </a:r>
            <a:r>
              <a:rPr lang="ro-RO" sz="2200" b="1" i="1" dirty="0" smtClean="0">
                <a:latin typeface="Palatino Linotype" pitchFamily="18" charset="0"/>
              </a:rPr>
              <a:t>ţ</a:t>
            </a:r>
            <a:r>
              <a:rPr lang="en-GB" sz="2200" b="1" i="1" dirty="0" err="1" smtClean="0">
                <a:latin typeface="Palatino Linotype" pitchFamily="18" charset="0"/>
              </a:rPr>
              <a:t>ia</a:t>
            </a:r>
            <a:r>
              <a:rPr lang="en-GB" sz="2200" i="1" dirty="0" smtClean="0">
                <a:latin typeface="Palatino Linotype" pitchFamily="18" charset="0"/>
              </a:rPr>
              <a:t> </a:t>
            </a:r>
            <a:r>
              <a:rPr lang="en-GB" sz="2200" i="1" dirty="0" err="1" smtClean="0">
                <a:latin typeface="Palatino Linotype" pitchFamily="18" charset="0"/>
              </a:rPr>
              <a:t>subminează</a:t>
            </a:r>
            <a:r>
              <a:rPr lang="en-GB" sz="2200" i="1" dirty="0" smtClean="0">
                <a:latin typeface="Palatino Linotype" pitchFamily="18" charset="0"/>
              </a:rPr>
              <a:t> </a:t>
            </a:r>
            <a:r>
              <a:rPr lang="en-GB" sz="2200" i="1" dirty="0" err="1" smtClean="0">
                <a:latin typeface="Palatino Linotype" pitchFamily="18" charset="0"/>
              </a:rPr>
              <a:t>încrederea</a:t>
            </a:r>
            <a:r>
              <a:rPr lang="en-GB" sz="2200" i="1" dirty="0" smtClean="0">
                <a:latin typeface="Palatino Linotype" pitchFamily="18" charset="0"/>
              </a:rPr>
              <a:t> </a:t>
            </a:r>
            <a:r>
              <a:rPr lang="en-GB" sz="2200" i="1" dirty="0" err="1" smtClean="0">
                <a:latin typeface="Palatino Linotype" pitchFamily="18" charset="0"/>
              </a:rPr>
              <a:t>cetă</a:t>
            </a:r>
            <a:r>
              <a:rPr lang="ro-RO" sz="2200" i="1" dirty="0" smtClean="0">
                <a:latin typeface="Palatino Linotype" pitchFamily="18" charset="0"/>
              </a:rPr>
              <a:t>ţ</a:t>
            </a:r>
            <a:r>
              <a:rPr lang="en-GB" sz="2200" i="1" dirty="0" err="1" smtClean="0">
                <a:latin typeface="Palatino Linotype" pitchFamily="18" charset="0"/>
              </a:rPr>
              <a:t>enilor</a:t>
            </a:r>
            <a:r>
              <a:rPr lang="en-GB" sz="2200" i="1" dirty="0" smtClean="0">
                <a:latin typeface="Palatino Linotype" pitchFamily="18" charset="0"/>
              </a:rPr>
              <a:t> </a:t>
            </a:r>
            <a:r>
              <a:rPr lang="en-GB" sz="2200" i="1" dirty="0" err="1" smtClean="0">
                <a:latin typeface="Palatino Linotype" pitchFamily="18" charset="0"/>
              </a:rPr>
              <a:t>în</a:t>
            </a:r>
            <a:r>
              <a:rPr lang="en-GB" sz="2200" i="1" dirty="0" smtClean="0">
                <a:latin typeface="Palatino Linotype" pitchFamily="18" charset="0"/>
              </a:rPr>
              <a:t> </a:t>
            </a:r>
            <a:r>
              <a:rPr lang="en-GB" sz="2200" i="1" dirty="0" err="1" smtClean="0">
                <a:latin typeface="Palatino Linotype" pitchFamily="18" charset="0"/>
              </a:rPr>
              <a:t>institu</a:t>
            </a:r>
            <a:r>
              <a:rPr lang="ro-RO" sz="2200" i="1" dirty="0" smtClean="0">
                <a:latin typeface="Palatino Linotype" pitchFamily="18" charset="0"/>
              </a:rPr>
              <a:t>ţ</a:t>
            </a:r>
            <a:r>
              <a:rPr lang="en-GB" sz="2200" i="1" dirty="0" err="1" smtClean="0">
                <a:latin typeface="Palatino Linotype" pitchFamily="18" charset="0"/>
              </a:rPr>
              <a:t>iile</a:t>
            </a:r>
            <a:r>
              <a:rPr lang="en-GB" sz="2200" i="1" dirty="0" smtClean="0">
                <a:latin typeface="Palatino Linotype" pitchFamily="18" charset="0"/>
              </a:rPr>
              <a:t> </a:t>
            </a:r>
            <a:r>
              <a:rPr lang="en-GB" sz="2200" i="1" dirty="0" err="1" smtClean="0">
                <a:latin typeface="Palatino Linotype" pitchFamily="18" charset="0"/>
              </a:rPr>
              <a:t>democratice</a:t>
            </a:r>
            <a:r>
              <a:rPr lang="en-GB" sz="2200" i="1" dirty="0" smtClean="0">
                <a:latin typeface="Palatino Linotype" pitchFamily="18" charset="0"/>
              </a:rPr>
              <a:t> </a:t>
            </a:r>
            <a:r>
              <a:rPr lang="ro-RO" sz="2200" i="1" dirty="0" smtClean="0">
                <a:latin typeface="Palatino Linotype" pitchFamily="18" charset="0"/>
              </a:rPr>
              <a:t>ş</a:t>
            </a:r>
            <a:r>
              <a:rPr lang="en-GB" sz="2200" i="1" dirty="0" err="1" smtClean="0">
                <a:latin typeface="Palatino Linotype" pitchFamily="18" charset="0"/>
              </a:rPr>
              <a:t>i</a:t>
            </a:r>
            <a:r>
              <a:rPr lang="en-GB" sz="2200" i="1" dirty="0" smtClean="0">
                <a:latin typeface="Palatino Linotype" pitchFamily="18" charset="0"/>
              </a:rPr>
              <a:t> </a:t>
            </a:r>
            <a:r>
              <a:rPr lang="en-GB" sz="2200" i="1" dirty="0" err="1" smtClean="0">
                <a:latin typeface="Palatino Linotype" pitchFamily="18" charset="0"/>
              </a:rPr>
              <a:t>în</a:t>
            </a:r>
            <a:r>
              <a:rPr lang="en-GB" sz="2200" i="1" dirty="0" smtClean="0">
                <a:latin typeface="Palatino Linotype" pitchFamily="18" charset="0"/>
              </a:rPr>
              <a:t> </a:t>
            </a:r>
            <a:r>
              <a:rPr lang="en-GB" sz="2200" i="1" dirty="0" err="1" smtClean="0">
                <a:latin typeface="Palatino Linotype" pitchFamily="18" charset="0"/>
              </a:rPr>
              <a:t>statul</a:t>
            </a:r>
            <a:r>
              <a:rPr lang="en-GB" sz="2200" i="1" dirty="0" smtClean="0">
                <a:latin typeface="Palatino Linotype" pitchFamily="18" charset="0"/>
              </a:rPr>
              <a:t> de </a:t>
            </a:r>
            <a:r>
              <a:rPr lang="en-GB" sz="2200" i="1" dirty="0" err="1" smtClean="0">
                <a:latin typeface="Palatino Linotype" pitchFamily="18" charset="0"/>
              </a:rPr>
              <a:t>drept</a:t>
            </a:r>
            <a:r>
              <a:rPr lang="en-GB" sz="2200" i="1" dirty="0" smtClean="0">
                <a:latin typeface="Palatino Linotype" pitchFamily="18" charset="0"/>
              </a:rPr>
              <a:t>, </a:t>
            </a:r>
            <a:r>
              <a:rPr lang="en-GB" sz="2200" i="1" dirty="0" err="1" smtClean="0">
                <a:latin typeface="Palatino Linotype" pitchFamily="18" charset="0"/>
              </a:rPr>
              <a:t>afectează</a:t>
            </a:r>
            <a:r>
              <a:rPr lang="en-GB" sz="2200" i="1" dirty="0" smtClean="0">
                <a:latin typeface="Palatino Linotype" pitchFamily="18" charset="0"/>
              </a:rPr>
              <a:t> </a:t>
            </a:r>
            <a:r>
              <a:rPr lang="en-GB" sz="2200" i="1" dirty="0" err="1" smtClean="0">
                <a:latin typeface="Palatino Linotype" pitchFamily="18" charset="0"/>
              </a:rPr>
              <a:t>economia</a:t>
            </a:r>
            <a:r>
              <a:rPr lang="en-GB" sz="2200" i="1" dirty="0" smtClean="0">
                <a:latin typeface="Palatino Linotype" pitchFamily="18" charset="0"/>
              </a:rPr>
              <a:t> </a:t>
            </a:r>
            <a:r>
              <a:rPr lang="en-GB" sz="2200" i="1" dirty="0" err="1" smtClean="0">
                <a:latin typeface="Palatino Linotype" pitchFamily="18" charset="0"/>
              </a:rPr>
              <a:t>europeană</a:t>
            </a:r>
            <a:r>
              <a:rPr lang="en-GB" sz="2200" i="1" dirty="0" smtClean="0">
                <a:latin typeface="Palatino Linotype" pitchFamily="18" charset="0"/>
              </a:rPr>
              <a:t> </a:t>
            </a:r>
            <a:r>
              <a:rPr lang="ro-RO" sz="2200" i="1" dirty="0" smtClean="0">
                <a:latin typeface="Palatino Linotype" pitchFamily="18" charset="0"/>
              </a:rPr>
              <a:t>ş</a:t>
            </a:r>
            <a:r>
              <a:rPr lang="en-GB" sz="2200" i="1" dirty="0" err="1" smtClean="0">
                <a:latin typeface="Palatino Linotype" pitchFamily="18" charset="0"/>
              </a:rPr>
              <a:t>i</a:t>
            </a:r>
            <a:r>
              <a:rPr lang="en-GB" sz="2200" i="1" dirty="0" smtClean="0">
                <a:latin typeface="Palatino Linotype" pitchFamily="18" charset="0"/>
              </a:rPr>
              <a:t> </a:t>
            </a:r>
            <a:r>
              <a:rPr lang="en-GB" sz="2200" i="1" dirty="0" err="1" smtClean="0">
                <a:latin typeface="Palatino Linotype" pitchFamily="18" charset="0"/>
              </a:rPr>
              <a:t>privea</a:t>
            </a:r>
            <a:r>
              <a:rPr lang="ro-RO" sz="2200" i="1" dirty="0" smtClean="0">
                <a:latin typeface="Palatino Linotype" pitchFamily="18" charset="0"/>
              </a:rPr>
              <a:t>z</a:t>
            </a:r>
            <a:r>
              <a:rPr lang="en-GB" sz="2200" i="1" dirty="0" smtClean="0">
                <a:latin typeface="Palatino Linotype" pitchFamily="18" charset="0"/>
              </a:rPr>
              <a:t>ă </a:t>
            </a:r>
            <a:r>
              <a:rPr lang="en-GB" sz="2200" i="1" dirty="0" err="1" smtClean="0">
                <a:latin typeface="Palatino Linotype" pitchFamily="18" charset="0"/>
              </a:rPr>
              <a:t>statele</a:t>
            </a:r>
            <a:r>
              <a:rPr lang="en-GB" sz="2200" i="1" dirty="0" smtClean="0">
                <a:latin typeface="Palatino Linotype" pitchFamily="18" charset="0"/>
              </a:rPr>
              <a:t> </a:t>
            </a:r>
            <a:r>
              <a:rPr lang="en-GB" sz="2200" i="1" dirty="0" err="1" smtClean="0">
                <a:latin typeface="Palatino Linotype" pitchFamily="18" charset="0"/>
              </a:rPr>
              <a:t>membre</a:t>
            </a:r>
            <a:r>
              <a:rPr lang="en-GB" sz="2200" i="1" dirty="0" smtClean="0">
                <a:latin typeface="Palatino Linotype" pitchFamily="18" charset="0"/>
              </a:rPr>
              <a:t> de </a:t>
            </a:r>
            <a:r>
              <a:rPr lang="en-GB" sz="2200" i="1" dirty="0" err="1" smtClean="0">
                <a:latin typeface="Palatino Linotype" pitchFamily="18" charset="0"/>
              </a:rPr>
              <a:t>venitul</a:t>
            </a:r>
            <a:r>
              <a:rPr lang="en-GB" sz="2200" i="1" dirty="0" smtClean="0">
                <a:latin typeface="Palatino Linotype" pitchFamily="18" charset="0"/>
              </a:rPr>
              <a:t> fiscal de care </a:t>
            </a:r>
            <a:r>
              <a:rPr lang="en-GB" sz="2200" i="1" dirty="0" err="1" smtClean="0">
                <a:latin typeface="Palatino Linotype" pitchFamily="18" charset="0"/>
              </a:rPr>
              <a:t>este</a:t>
            </a:r>
            <a:r>
              <a:rPr lang="en-GB" sz="2200" i="1" dirty="0" smtClean="0">
                <a:latin typeface="Palatino Linotype" pitchFamily="18" charset="0"/>
              </a:rPr>
              <a:t> mare </a:t>
            </a:r>
            <a:r>
              <a:rPr lang="en-GB" sz="2200" i="1" dirty="0" err="1" smtClean="0">
                <a:latin typeface="Palatino Linotype" pitchFamily="18" charset="0"/>
              </a:rPr>
              <a:t>nevoie</a:t>
            </a:r>
            <a:r>
              <a:rPr lang="en-GB" sz="2200" i="1" dirty="0" smtClean="0">
                <a:latin typeface="Palatino Linotype" pitchFamily="18" charset="0"/>
              </a:rPr>
              <a:t>. </a:t>
            </a:r>
            <a:r>
              <a:rPr lang="fr-FR" sz="2200" i="1" dirty="0" err="1" smtClean="0">
                <a:latin typeface="Palatino Linotype" pitchFamily="18" charset="0"/>
              </a:rPr>
              <a:t>Statele</a:t>
            </a:r>
            <a:r>
              <a:rPr lang="fr-FR" sz="2200" i="1" dirty="0" smtClean="0">
                <a:latin typeface="Palatino Linotype" pitchFamily="18" charset="0"/>
              </a:rPr>
              <a:t> </a:t>
            </a:r>
            <a:r>
              <a:rPr lang="ro-RO" sz="2200" i="1" dirty="0" smtClean="0">
                <a:latin typeface="Palatino Linotype" pitchFamily="18" charset="0"/>
              </a:rPr>
              <a:t>M</a:t>
            </a:r>
            <a:r>
              <a:rPr lang="fr-FR" sz="2200" i="1" dirty="0" err="1" smtClean="0">
                <a:latin typeface="Palatino Linotype" pitchFamily="18" charset="0"/>
              </a:rPr>
              <a:t>embre</a:t>
            </a:r>
            <a:r>
              <a:rPr lang="fr-FR" sz="2200" i="1" dirty="0" smtClean="0">
                <a:latin typeface="Palatino Linotype" pitchFamily="18" charset="0"/>
              </a:rPr>
              <a:t> au </a:t>
            </a:r>
            <a:r>
              <a:rPr lang="fr-FR" sz="2200" i="1" dirty="0" err="1" smtClean="0">
                <a:latin typeface="Palatino Linotype" pitchFamily="18" charset="0"/>
              </a:rPr>
              <a:t>depus</a:t>
            </a:r>
            <a:r>
              <a:rPr lang="fr-FR" sz="2200" i="1" dirty="0" smtClean="0">
                <a:latin typeface="Palatino Linotype" pitchFamily="18" charset="0"/>
              </a:rPr>
              <a:t> </a:t>
            </a:r>
            <a:r>
              <a:rPr lang="fr-FR" sz="2200" i="1" dirty="0" err="1" smtClean="0">
                <a:latin typeface="Palatino Linotype" pitchFamily="18" charset="0"/>
              </a:rPr>
              <a:t>foarte</a:t>
            </a:r>
            <a:r>
              <a:rPr lang="fr-FR" sz="2200" i="1" dirty="0" smtClean="0">
                <a:latin typeface="Palatino Linotype" pitchFamily="18" charset="0"/>
              </a:rPr>
              <a:t> </a:t>
            </a:r>
            <a:r>
              <a:rPr lang="fr-FR" sz="2200" i="1" dirty="0" err="1" smtClean="0">
                <a:latin typeface="Palatino Linotype" pitchFamily="18" charset="0"/>
              </a:rPr>
              <a:t>multe</a:t>
            </a:r>
            <a:r>
              <a:rPr lang="fr-FR" sz="2200" i="1" dirty="0" smtClean="0">
                <a:latin typeface="Palatino Linotype" pitchFamily="18" charset="0"/>
              </a:rPr>
              <a:t> </a:t>
            </a:r>
            <a:r>
              <a:rPr lang="fr-FR" sz="2200" i="1" dirty="0" err="1" smtClean="0">
                <a:latin typeface="Palatino Linotype" pitchFamily="18" charset="0"/>
              </a:rPr>
              <a:t>eforturi</a:t>
            </a:r>
            <a:r>
              <a:rPr lang="fr-FR" sz="2200" i="1" dirty="0" smtClean="0">
                <a:latin typeface="Palatino Linotype" pitchFamily="18" charset="0"/>
              </a:rPr>
              <a:t> </a:t>
            </a:r>
            <a:r>
              <a:rPr lang="fr-FR" sz="2200" i="1" dirty="0" err="1" smtClean="0">
                <a:latin typeface="Palatino Linotype" pitchFamily="18" charset="0"/>
              </a:rPr>
              <a:t>în</a:t>
            </a:r>
            <a:r>
              <a:rPr lang="fr-FR" sz="2200" i="1" dirty="0" smtClean="0">
                <a:latin typeface="Palatino Linotype" pitchFamily="18" charset="0"/>
              </a:rPr>
              <a:t> </a:t>
            </a:r>
            <a:r>
              <a:rPr lang="fr-FR" sz="2200" i="1" dirty="0" err="1" smtClean="0">
                <a:latin typeface="Palatino Linotype" pitchFamily="18" charset="0"/>
              </a:rPr>
              <a:t>ultimii</a:t>
            </a:r>
            <a:r>
              <a:rPr lang="fr-FR" sz="2200" i="1" dirty="0" smtClean="0">
                <a:latin typeface="Palatino Linotype" pitchFamily="18" charset="0"/>
              </a:rPr>
              <a:t> </a:t>
            </a:r>
            <a:r>
              <a:rPr lang="fr-FR" sz="2200" i="1" dirty="0" err="1" smtClean="0">
                <a:latin typeface="Palatino Linotype" pitchFamily="18" charset="0"/>
              </a:rPr>
              <a:t>ani</a:t>
            </a:r>
            <a:r>
              <a:rPr lang="fr-FR" sz="2200" i="1" dirty="0" smtClean="0">
                <a:latin typeface="Palatino Linotype" pitchFamily="18" charset="0"/>
              </a:rPr>
              <a:t> </a:t>
            </a:r>
            <a:r>
              <a:rPr lang="fr-FR" sz="2200" i="1" dirty="0" err="1" smtClean="0">
                <a:latin typeface="Palatino Linotype" pitchFamily="18" charset="0"/>
              </a:rPr>
              <a:t>pentru</a:t>
            </a:r>
            <a:r>
              <a:rPr lang="fr-FR" sz="2200" i="1" dirty="0" smtClean="0">
                <a:latin typeface="Palatino Linotype" pitchFamily="18" charset="0"/>
              </a:rPr>
              <a:t> </a:t>
            </a:r>
            <a:r>
              <a:rPr lang="fr-FR" sz="2200" i="1" dirty="0" err="1" smtClean="0">
                <a:latin typeface="Palatino Linotype" pitchFamily="18" charset="0"/>
              </a:rPr>
              <a:t>combaterea</a:t>
            </a:r>
            <a:r>
              <a:rPr lang="fr-FR" sz="2200" i="1" dirty="0" smtClean="0">
                <a:latin typeface="Palatino Linotype" pitchFamily="18" charset="0"/>
              </a:rPr>
              <a:t> </a:t>
            </a:r>
            <a:r>
              <a:rPr lang="fr-FR" sz="2200" i="1" dirty="0" err="1" smtClean="0">
                <a:latin typeface="Palatino Linotype" pitchFamily="18" charset="0"/>
              </a:rPr>
              <a:t>corup</a:t>
            </a:r>
            <a:r>
              <a:rPr lang="ro-RO" sz="2200" i="1" dirty="0" smtClean="0">
                <a:latin typeface="Palatino Linotype" pitchFamily="18" charset="0"/>
              </a:rPr>
              <a:t>ţ</a:t>
            </a:r>
            <a:r>
              <a:rPr lang="fr-FR" sz="2200" i="1" dirty="0" err="1" smtClean="0">
                <a:latin typeface="Palatino Linotype" pitchFamily="18" charset="0"/>
              </a:rPr>
              <a:t>iei</a:t>
            </a:r>
            <a:r>
              <a:rPr lang="fr-FR" sz="2200" i="1" dirty="0" smtClean="0">
                <a:latin typeface="Palatino Linotype" pitchFamily="18" charset="0"/>
              </a:rPr>
              <a:t>, dar </a:t>
            </a:r>
            <a:r>
              <a:rPr lang="fr-FR" sz="2200" i="1" dirty="0" err="1" smtClean="0">
                <a:latin typeface="Palatino Linotype" pitchFamily="18" charset="0"/>
              </a:rPr>
              <a:t>acestea</a:t>
            </a:r>
            <a:r>
              <a:rPr lang="fr-FR" sz="2200" i="1" dirty="0" smtClean="0">
                <a:latin typeface="Palatino Linotype" pitchFamily="18" charset="0"/>
              </a:rPr>
              <a:t> nu </a:t>
            </a:r>
            <a:r>
              <a:rPr lang="fr-FR" sz="2200" i="1" dirty="0" err="1" smtClean="0">
                <a:latin typeface="Palatino Linotype" pitchFamily="18" charset="0"/>
              </a:rPr>
              <a:t>sunt</a:t>
            </a:r>
            <a:r>
              <a:rPr lang="fr-FR" sz="2200" i="1" dirty="0" smtClean="0">
                <a:latin typeface="Palatino Linotype" pitchFamily="18" charset="0"/>
              </a:rPr>
              <a:t> </a:t>
            </a:r>
            <a:r>
              <a:rPr lang="fr-FR" sz="2200" i="1" dirty="0" err="1" smtClean="0">
                <a:latin typeface="Palatino Linotype" pitchFamily="18" charset="0"/>
              </a:rPr>
              <a:t>nici</a:t>
            </a:r>
            <a:r>
              <a:rPr lang="fr-FR" sz="2200" i="1" dirty="0" smtClean="0">
                <a:latin typeface="Palatino Linotype" pitchFamily="18" charset="0"/>
              </a:rPr>
              <a:t> </a:t>
            </a:r>
            <a:r>
              <a:rPr lang="fr-FR" sz="2200" i="1" dirty="0" err="1" smtClean="0">
                <a:latin typeface="Palatino Linotype" pitchFamily="18" charset="0"/>
              </a:rPr>
              <a:t>pe</a:t>
            </a:r>
            <a:r>
              <a:rPr lang="fr-FR" sz="2200" i="1" dirty="0" smtClean="0">
                <a:latin typeface="Palatino Linotype" pitchFamily="18" charset="0"/>
              </a:rPr>
              <a:t> </a:t>
            </a:r>
            <a:r>
              <a:rPr lang="fr-FR" sz="2200" i="1" dirty="0" err="1" smtClean="0">
                <a:latin typeface="Palatino Linotype" pitchFamily="18" charset="0"/>
              </a:rPr>
              <a:t>departe</a:t>
            </a:r>
            <a:r>
              <a:rPr lang="fr-FR" sz="2200" i="1" dirty="0" smtClean="0">
                <a:latin typeface="Palatino Linotype" pitchFamily="18" charset="0"/>
              </a:rPr>
              <a:t> </a:t>
            </a:r>
            <a:r>
              <a:rPr lang="fr-FR" sz="2200" i="1" dirty="0" err="1" smtClean="0">
                <a:latin typeface="Palatino Linotype" pitchFamily="18" charset="0"/>
              </a:rPr>
              <a:t>suficiente</a:t>
            </a:r>
            <a:r>
              <a:rPr lang="fr-FR" sz="2200" i="1" dirty="0" smtClean="0">
                <a:latin typeface="Palatino Linotype" pitchFamily="18" charset="0"/>
              </a:rPr>
              <a:t>. </a:t>
            </a:r>
            <a:endParaRPr lang="ro-RO" sz="2200" i="1" dirty="0" smtClean="0">
              <a:latin typeface="Palatino Linotype" pitchFamily="18" charset="0"/>
            </a:endParaRPr>
          </a:p>
          <a:p>
            <a:pPr marL="109538" indent="0" algn="just" eaLnBrk="1" hangingPunct="1">
              <a:lnSpc>
                <a:spcPts val="2400"/>
              </a:lnSpc>
              <a:buFont typeface="Wingdings 3" pitchFamily="18" charset="2"/>
              <a:buNone/>
            </a:pPr>
            <a:r>
              <a:rPr lang="fr-FR" sz="2200" dirty="0" smtClean="0">
                <a:latin typeface="Palatino Linotype" pitchFamily="18" charset="0"/>
              </a:rPr>
              <a:t>Cecilia </a:t>
            </a:r>
            <a:r>
              <a:rPr lang="fr-FR" sz="2200" dirty="0" err="1" smtClean="0">
                <a:latin typeface="Palatino Linotype" pitchFamily="18" charset="0"/>
              </a:rPr>
              <a:t>Malmström</a:t>
            </a:r>
            <a:r>
              <a:rPr lang="fr-FR" sz="2200" dirty="0" smtClean="0">
                <a:latin typeface="Palatino Linotype" pitchFamily="18" charset="0"/>
              </a:rPr>
              <a:t>, </a:t>
            </a:r>
            <a:r>
              <a:rPr lang="fr-FR" sz="2200" dirty="0" err="1" smtClean="0">
                <a:latin typeface="Palatino Linotype" pitchFamily="18" charset="0"/>
              </a:rPr>
              <a:t>comisarul</a:t>
            </a:r>
            <a:r>
              <a:rPr lang="fr-FR" sz="2200" dirty="0" smtClean="0">
                <a:latin typeface="Palatino Linotype" pitchFamily="18" charset="0"/>
              </a:rPr>
              <a:t> </a:t>
            </a:r>
            <a:r>
              <a:rPr lang="fr-FR" sz="2200" dirty="0" err="1" smtClean="0">
                <a:latin typeface="Palatino Linotype" pitchFamily="18" charset="0"/>
              </a:rPr>
              <a:t>european</a:t>
            </a:r>
            <a:r>
              <a:rPr lang="fr-FR" sz="2200" dirty="0" smtClean="0">
                <a:latin typeface="Palatino Linotype" pitchFamily="18" charset="0"/>
              </a:rPr>
              <a:t> </a:t>
            </a:r>
            <a:r>
              <a:rPr lang="fr-FR" sz="2200" dirty="0" err="1" smtClean="0">
                <a:latin typeface="Palatino Linotype" pitchFamily="18" charset="0"/>
              </a:rPr>
              <a:t>pentru</a:t>
            </a:r>
            <a:r>
              <a:rPr lang="fr-FR" sz="2200" dirty="0" smtClean="0">
                <a:latin typeface="Palatino Linotype" pitchFamily="18" charset="0"/>
              </a:rPr>
              <a:t> </a:t>
            </a:r>
            <a:r>
              <a:rPr lang="fr-FR" sz="2200" dirty="0" err="1" smtClean="0">
                <a:latin typeface="Palatino Linotype" pitchFamily="18" charset="0"/>
              </a:rPr>
              <a:t>afaceri</a:t>
            </a:r>
            <a:r>
              <a:rPr lang="fr-FR" sz="2200" dirty="0" smtClean="0">
                <a:latin typeface="Palatino Linotype" pitchFamily="18" charset="0"/>
              </a:rPr>
              <a:t> interne</a:t>
            </a:r>
            <a:r>
              <a:rPr lang="ro-RO" sz="2200" dirty="0" smtClean="0">
                <a:latin typeface="Palatino Linotype" pitchFamily="18" charset="0"/>
              </a:rPr>
              <a:t> (2014)</a:t>
            </a:r>
            <a:endParaRPr lang="en-GB" sz="2200" dirty="0" smtClean="0">
              <a:latin typeface="Palatino Linotype" pitchFamily="18" charset="0"/>
            </a:endParaRPr>
          </a:p>
          <a:p>
            <a:pPr marL="109538" indent="0" eaLnBrk="1" hangingPunct="1">
              <a:lnSpc>
                <a:spcPts val="1500"/>
              </a:lnSpc>
              <a:buFont typeface="Wingdings 3" pitchFamily="18" charset="2"/>
              <a:buNone/>
            </a:pPr>
            <a:endParaRPr lang="en-US" sz="2200" dirty="0" smtClean="0">
              <a:latin typeface="Palatino Linotype" pitchFamily="18" charset="0"/>
            </a:endParaRPr>
          </a:p>
          <a:p>
            <a:pPr marL="109538" indent="0" eaLnBrk="1" hangingPunct="1">
              <a:lnSpc>
                <a:spcPts val="2400"/>
              </a:lnSpc>
            </a:pPr>
            <a:r>
              <a:rPr lang="ro-RO" sz="2200" dirty="0" smtClean="0">
                <a:latin typeface="Palatino Linotype" pitchFamily="18" charset="0"/>
              </a:rPr>
              <a:t>MENCŞ </a:t>
            </a:r>
          </a:p>
          <a:p>
            <a:pPr marL="109538" indent="0" eaLnBrk="1" hangingPunct="1">
              <a:lnSpc>
                <a:spcPts val="2400"/>
              </a:lnSpc>
            </a:pPr>
            <a:r>
              <a:rPr lang="ro-RO" sz="2200" dirty="0" smtClean="0">
                <a:latin typeface="Palatino Linotype" pitchFamily="18" charset="0"/>
              </a:rPr>
              <a:t>Prevenire prin informare şi responsabilizare – cadre didactice, elevi, părţi externe interesate</a:t>
            </a:r>
          </a:p>
          <a:p>
            <a:pPr marL="109538" indent="0" eaLnBrk="1" hangingPunct="1">
              <a:lnSpc>
                <a:spcPts val="2400"/>
              </a:lnSpc>
            </a:pPr>
            <a:r>
              <a:rPr lang="ro-RO" sz="2200" dirty="0" smtClean="0">
                <a:latin typeface="Palatino Linotype" pitchFamily="18" charset="0"/>
              </a:rPr>
              <a:t>Monitorizare şi sesizare,</a:t>
            </a:r>
            <a:r>
              <a:rPr lang="en-GB" sz="2200" dirty="0" smtClean="0">
                <a:latin typeface="Palatino Linotype" pitchFamily="18" charset="0"/>
              </a:rPr>
              <a:t> dup</a:t>
            </a:r>
            <a:r>
              <a:rPr lang="ro-RO" sz="2200" dirty="0" smtClean="0">
                <a:latin typeface="Palatino Linotype" pitchFamily="18" charset="0"/>
              </a:rPr>
              <a:t>ă caz</a:t>
            </a:r>
          </a:p>
          <a:p>
            <a:pPr marL="109538" indent="0" eaLnBrk="1" hangingPunct="1">
              <a:lnSpc>
                <a:spcPts val="2400"/>
              </a:lnSpc>
            </a:pPr>
            <a:r>
              <a:rPr lang="ro-RO" sz="2200" dirty="0" smtClean="0">
                <a:latin typeface="Times New Roman" pitchFamily="18" charset="0"/>
              </a:rPr>
              <a:t>Raportare către Ministerul Justiţiei</a:t>
            </a:r>
          </a:p>
          <a:p>
            <a:pPr marL="109538" indent="0" eaLnBrk="1" hangingPunct="1">
              <a:lnSpc>
                <a:spcPts val="2400"/>
              </a:lnSpc>
            </a:pPr>
            <a:endParaRPr lang="ro-RO" sz="2200" dirty="0" smtClean="0">
              <a:latin typeface="Times New Roman" pitchFamily="18" charset="0"/>
            </a:endParaRPr>
          </a:p>
        </p:txBody>
      </p:sp>
      <p:sp>
        <p:nvSpPr>
          <p:cNvPr id="3" name="Titlu 2"/>
          <p:cNvSpPr>
            <a:spLocks noGrp="1"/>
          </p:cNvSpPr>
          <p:nvPr>
            <p:ph type="title"/>
          </p:nvPr>
        </p:nvSpPr>
        <p:spPr>
          <a:xfrm>
            <a:off x="457200" y="4788"/>
            <a:ext cx="8229600" cy="900545"/>
          </a:xfrm>
        </p:spPr>
        <p:txBody>
          <a:bodyPr>
            <a:normAutofit fontScale="90000"/>
          </a:bodyPr>
          <a:lstStyle/>
          <a:p>
            <a:pPr algn="ctr" eaLnBrk="1" fontAlgn="auto" hangingPunct="1">
              <a:spcAft>
                <a:spcPts val="0"/>
              </a:spcAft>
              <a:defRPr/>
            </a:pPr>
            <a:r>
              <a:rPr lang="ro-RO" dirty="0" smtClean="0"/>
              <a:t/>
            </a:r>
            <a:br>
              <a:rPr lang="ro-RO" dirty="0" smtClean="0"/>
            </a:br>
            <a:r>
              <a:rPr lang="ro-RO" dirty="0" smtClean="0"/>
              <a:t>Anticorupție</a:t>
            </a:r>
            <a:r>
              <a:rPr lang="en-GB" dirty="0"/>
              <a:t/>
            </a:r>
            <a:br>
              <a:rPr lang="en-GB" dirty="0"/>
            </a:b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ubstituent conținut 1"/>
          <p:cNvSpPr>
            <a:spLocks noGrp="1"/>
          </p:cNvSpPr>
          <p:nvPr>
            <p:ph idx="1"/>
          </p:nvPr>
        </p:nvSpPr>
        <p:spPr/>
        <p:txBody>
          <a:bodyPr/>
          <a:lstStyle/>
          <a:p>
            <a:pPr algn="just" eaLnBrk="1" hangingPunct="1"/>
            <a:r>
              <a:rPr lang="ro-RO" smtClean="0">
                <a:latin typeface="Times New Roman" pitchFamily="18" charset="0"/>
                <a:cs typeface="Times New Roman" pitchFamily="18" charset="0"/>
              </a:rPr>
              <a:t>Fiecare inspectorat şcolar trebuie să-şi desemneze un consilier de integritate/etică şi să constituie o comisie judeţeană de prevenire a actelor de corupţie în educaţie.</a:t>
            </a:r>
          </a:p>
          <a:p>
            <a:pPr algn="just" eaLnBrk="1" hangingPunct="1">
              <a:lnSpc>
                <a:spcPts val="1400"/>
              </a:lnSpc>
              <a:buFont typeface="Wingdings 3" pitchFamily="18" charset="2"/>
              <a:buNone/>
            </a:pPr>
            <a:endParaRPr lang="ro-RO" smtClean="0">
              <a:latin typeface="Times New Roman" pitchFamily="18" charset="0"/>
              <a:cs typeface="Times New Roman" pitchFamily="18" charset="0"/>
            </a:endParaRPr>
          </a:p>
          <a:p>
            <a:pPr algn="just" eaLnBrk="1" hangingPunct="1"/>
            <a:r>
              <a:rPr lang="ro-RO" smtClean="0">
                <a:latin typeface="Times New Roman" pitchFamily="18" charset="0"/>
                <a:cs typeface="Times New Roman" pitchFamily="18" charset="0"/>
              </a:rPr>
              <a:t>De asemenea, fiecare unitate de învăţământ va trebui să-şi stabilească un consilier de integritate/etică.</a:t>
            </a:r>
          </a:p>
          <a:p>
            <a:pPr algn="just" eaLnBrk="1" hangingPunct="1">
              <a:lnSpc>
                <a:spcPts val="1500"/>
              </a:lnSpc>
              <a:buFont typeface="Wingdings 3" pitchFamily="18" charset="2"/>
              <a:buNone/>
            </a:pPr>
            <a:endParaRPr lang="ro-RO" smtClean="0">
              <a:latin typeface="Times New Roman" pitchFamily="18" charset="0"/>
              <a:cs typeface="Times New Roman" pitchFamily="18" charset="0"/>
            </a:endParaRPr>
          </a:p>
          <a:p>
            <a:pPr algn="just" eaLnBrk="1" hangingPunct="1"/>
            <a:r>
              <a:rPr lang="ro-RO" smtClean="0">
                <a:latin typeface="Times New Roman" pitchFamily="18" charset="0"/>
                <a:cs typeface="Times New Roman" pitchFamily="18" charset="0"/>
              </a:rPr>
              <a:t>Pe site-ul ISJ/ISMB va exista un spaţiu Anticorupţie pe care să se posteze informaţii precum: SAE, SNA, Metodologia de determinare a riscurilor, link-uri către MECS, MJ etc.</a:t>
            </a:r>
            <a:endParaRPr lang="en-GB" smtClean="0">
              <a:latin typeface="Times New Roman" pitchFamily="18" charset="0"/>
              <a:cs typeface="Times New Roman" pitchFamily="18" charset="0"/>
            </a:endParaRPr>
          </a:p>
        </p:txBody>
      </p:sp>
      <p:sp>
        <p:nvSpPr>
          <p:cNvPr id="3" name="Titlu 2"/>
          <p:cNvSpPr>
            <a:spLocks noGrp="1"/>
          </p:cNvSpPr>
          <p:nvPr>
            <p:ph type="title"/>
          </p:nvPr>
        </p:nvSpPr>
        <p:spPr/>
        <p:txBody>
          <a:bodyPr>
            <a:normAutofit fontScale="90000"/>
          </a:bodyPr>
          <a:lstStyle/>
          <a:p>
            <a:pPr algn="ctr" eaLnBrk="1" fontAlgn="auto" hangingPunct="1">
              <a:spcAft>
                <a:spcPts val="0"/>
              </a:spcAft>
              <a:defRPr/>
            </a:pPr>
            <a:r>
              <a:rPr lang="ro-RO" dirty="0" smtClean="0"/>
              <a:t/>
            </a:r>
            <a:br>
              <a:rPr lang="ro-RO" dirty="0" smtClean="0"/>
            </a:br>
            <a:r>
              <a:rPr lang="en-GB" sz="4000" dirty="0" err="1" smtClean="0"/>
              <a:t>Centralizări</a:t>
            </a:r>
            <a:r>
              <a:rPr lang="en-GB" sz="4000" dirty="0" smtClean="0"/>
              <a:t> (I)</a:t>
            </a:r>
            <a:r>
              <a:rPr lang="en-GB" sz="4000" dirty="0"/>
              <a:t/>
            </a:r>
            <a:br>
              <a:rPr lang="en-GB" sz="4000" dirty="0"/>
            </a:br>
            <a:endParaRPr lang="en-GB"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ubstituent conținut 1"/>
          <p:cNvSpPr>
            <a:spLocks noGrp="1"/>
          </p:cNvSpPr>
          <p:nvPr>
            <p:ph idx="1"/>
          </p:nvPr>
        </p:nvSpPr>
        <p:spPr>
          <a:xfrm>
            <a:off x="250825" y="1268413"/>
            <a:ext cx="8496300" cy="4525962"/>
          </a:xfrm>
        </p:spPr>
        <p:txBody>
          <a:bodyPr/>
          <a:lstStyle/>
          <a:p>
            <a:pPr algn="just" eaLnBrk="1" hangingPunct="1"/>
            <a:r>
              <a:rPr lang="ro-RO" dirty="0" smtClean="0">
                <a:latin typeface="Times New Roman" pitchFamily="18" charset="0"/>
                <a:cs typeface="Times New Roman" pitchFamily="18" charset="0"/>
              </a:rPr>
              <a:t>Trebuie constituită, la nivelul fiecărui inspectorat şcolar, baza de date cu persoanele din unităţile de învăţământ responsabile cu problematica anticorupţie, consilierii de integritate/etică şi trebuie realizată o reţea de comunicare.</a:t>
            </a:r>
          </a:p>
          <a:p>
            <a:pPr algn="just" eaLnBrk="1" hangingPunct="1"/>
            <a:endParaRPr lang="ro-RO" dirty="0" smtClean="0">
              <a:latin typeface="Times New Roman" pitchFamily="18" charset="0"/>
              <a:cs typeface="Times New Roman" pitchFamily="18" charset="0"/>
            </a:endParaRPr>
          </a:p>
          <a:p>
            <a:pPr algn="just" eaLnBrk="1" hangingPunct="1"/>
            <a:r>
              <a:rPr lang="ro-RO" dirty="0" smtClean="0">
                <a:latin typeface="Times New Roman" pitchFamily="18" charset="0"/>
                <a:cs typeface="Times New Roman" pitchFamily="18" charset="0"/>
              </a:rPr>
              <a:t>Aceste persoane sunt pe deplin responsabile de datele pe care le transmit.</a:t>
            </a:r>
          </a:p>
          <a:p>
            <a:pPr algn="just" eaLnBrk="1" hangingPunct="1"/>
            <a:endParaRPr lang="ro-RO" dirty="0" smtClean="0">
              <a:latin typeface="Times New Roman" pitchFamily="18" charset="0"/>
              <a:cs typeface="Times New Roman" pitchFamily="18" charset="0"/>
            </a:endParaRPr>
          </a:p>
          <a:p>
            <a:pPr algn="just" eaLnBrk="1" hangingPunct="1">
              <a:buFont typeface="Wingdings 3" pitchFamily="18" charset="2"/>
              <a:buNone/>
            </a:pPr>
            <a:r>
              <a:rPr lang="ro-RO" dirty="0" smtClean="0">
                <a:latin typeface="Times New Roman" pitchFamily="18" charset="0"/>
                <a:cs typeface="Times New Roman" pitchFamily="18" charset="0"/>
              </a:rPr>
              <a:t>    Responsabilii cu raportarea, desemnaţi de conducerea ISJ, vor comunica către MECS, cu celeritate, orice caz de prezumată corupţie </a:t>
            </a:r>
            <a:r>
              <a:rPr lang="ro-RO" dirty="0" smtClean="0">
                <a:latin typeface="Times New Roman" pitchFamily="18" charset="0"/>
                <a:cs typeface="Times New Roman" pitchFamily="18" charset="0"/>
              </a:rPr>
              <a:t>(</a:t>
            </a:r>
            <a:r>
              <a:rPr lang="ro-RO" dirty="0" err="1" smtClean="0">
                <a:latin typeface="Times New Roman" pitchFamily="18" charset="0"/>
                <a:cs typeface="Times New Roman" pitchFamily="18" charset="0"/>
              </a:rPr>
              <a:t>anticoruptieisjbc</a:t>
            </a:r>
            <a:r>
              <a:rPr lang="ro-RO" dirty="0" smtClean="0">
                <a:latin typeface="Times New Roman" pitchFamily="18" charset="0"/>
                <a:cs typeface="Times New Roman" pitchFamily="18" charset="0"/>
              </a:rPr>
              <a:t>@</a:t>
            </a:r>
            <a:r>
              <a:rPr lang="ro-RO" dirty="0" err="1" smtClean="0">
                <a:latin typeface="Times New Roman" pitchFamily="18" charset="0"/>
                <a:cs typeface="Times New Roman" pitchFamily="18" charset="0"/>
              </a:rPr>
              <a:t>gmail</a:t>
            </a:r>
            <a:r>
              <a:rPr lang="ro-RO" dirty="0" smtClean="0">
                <a:latin typeface="Times New Roman" pitchFamily="18" charset="0"/>
                <a:cs typeface="Times New Roman" pitchFamily="18" charset="0"/>
              </a:rPr>
              <a:t>. </a:t>
            </a:r>
            <a:r>
              <a:rPr lang="ro-RO" dirty="0" err="1" smtClean="0">
                <a:latin typeface="Times New Roman" pitchFamily="18" charset="0"/>
                <a:cs typeface="Times New Roman" pitchFamily="18" charset="0"/>
              </a:rPr>
              <a:t>com</a:t>
            </a:r>
            <a:r>
              <a:rPr lang="ro-RO" dirty="0" smtClean="0">
                <a:latin typeface="Times New Roman" pitchFamily="18" charset="0"/>
                <a:cs typeface="Times New Roman" pitchFamily="18" charset="0"/>
              </a:rPr>
              <a:t>). </a:t>
            </a:r>
            <a:endParaRPr lang="en-GB" dirty="0" smtClean="0">
              <a:latin typeface="Times New Roman" pitchFamily="18" charset="0"/>
              <a:cs typeface="Times New Roman" pitchFamily="18" charset="0"/>
            </a:endParaRPr>
          </a:p>
        </p:txBody>
      </p:sp>
      <p:sp>
        <p:nvSpPr>
          <p:cNvPr id="3" name="Titlu 2"/>
          <p:cNvSpPr>
            <a:spLocks noGrp="1"/>
          </p:cNvSpPr>
          <p:nvPr>
            <p:ph type="title"/>
          </p:nvPr>
        </p:nvSpPr>
        <p:spPr/>
        <p:txBody>
          <a:bodyPr>
            <a:normAutofit fontScale="90000"/>
          </a:bodyPr>
          <a:lstStyle/>
          <a:p>
            <a:pPr algn="ctr" eaLnBrk="1" fontAlgn="auto" hangingPunct="1">
              <a:spcAft>
                <a:spcPts val="0"/>
              </a:spcAft>
              <a:defRPr/>
            </a:pPr>
            <a:r>
              <a:rPr lang="ro-RO" dirty="0" smtClean="0"/>
              <a:t/>
            </a:r>
            <a:br>
              <a:rPr lang="ro-RO" dirty="0" smtClean="0"/>
            </a:br>
            <a:r>
              <a:rPr lang="ro-RO" sz="3100" dirty="0" smtClean="0"/>
              <a:t>Centralizări (II)</a:t>
            </a:r>
            <a:br>
              <a:rPr lang="ro-RO" sz="3100" dirty="0" smtClean="0"/>
            </a:br>
            <a:endParaRPr lang="en-GB" sz="31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ubstituent conținut 1"/>
          <p:cNvSpPr>
            <a:spLocks noGrp="1"/>
          </p:cNvSpPr>
          <p:nvPr>
            <p:ph idx="1"/>
          </p:nvPr>
        </p:nvSpPr>
        <p:spPr>
          <a:xfrm>
            <a:off x="457200" y="1844675"/>
            <a:ext cx="8229600" cy="4162425"/>
          </a:xfrm>
        </p:spPr>
        <p:txBody>
          <a:bodyPr/>
          <a:lstStyle/>
          <a:p>
            <a:pPr eaLnBrk="1" hangingPunct="1"/>
            <a:endParaRPr lang="ro-RO" smtClean="0">
              <a:latin typeface="Times New Roman" pitchFamily="18" charset="0"/>
              <a:cs typeface="Times New Roman" pitchFamily="18" charset="0"/>
            </a:endParaRPr>
          </a:p>
          <a:p>
            <a:pPr eaLnBrk="1" hangingPunct="1"/>
            <a:endParaRPr lang="ro-RO" smtClean="0">
              <a:latin typeface="Times New Roman" pitchFamily="18" charset="0"/>
              <a:cs typeface="Times New Roman" pitchFamily="18" charset="0"/>
            </a:endParaRPr>
          </a:p>
          <a:p>
            <a:pPr eaLnBrk="1" hangingPunct="1"/>
            <a:r>
              <a:rPr lang="ro-RO" smtClean="0">
                <a:latin typeface="Times New Roman" pitchFamily="18" charset="0"/>
                <a:cs typeface="Times New Roman" pitchFamily="18" charset="0"/>
              </a:rPr>
              <a:t>Conducerea ISJ va avea în vedere introducerea în fişa de evaluare a cadrelor didactice a unui criteriu privind  respectarea standardelor etice profesionale şi actualizarea procedurii interne de evaluare a cadrelor didactice.</a:t>
            </a:r>
          </a:p>
        </p:txBody>
      </p:sp>
      <p:sp>
        <p:nvSpPr>
          <p:cNvPr id="3" name="Titlu 2"/>
          <p:cNvSpPr>
            <a:spLocks noGrp="1"/>
          </p:cNvSpPr>
          <p:nvPr>
            <p:ph type="title"/>
          </p:nvPr>
        </p:nvSpPr>
        <p:spPr/>
        <p:txBody>
          <a:bodyPr/>
          <a:lstStyle/>
          <a:p>
            <a:pPr algn="ctr" eaLnBrk="1" fontAlgn="auto" hangingPunct="1">
              <a:spcAft>
                <a:spcPts val="0"/>
              </a:spcAft>
              <a:defRPr/>
            </a:pPr>
            <a:r>
              <a:rPr lang="ro-RO" sz="3200" dirty="0" smtClean="0"/>
              <a:t>Centralizări (III)</a:t>
            </a:r>
            <a:endParaRPr lang="en-GB"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ubstituent conținut 1"/>
          <p:cNvSpPr>
            <a:spLocks noGrp="1"/>
          </p:cNvSpPr>
          <p:nvPr>
            <p:ph idx="1"/>
          </p:nvPr>
        </p:nvSpPr>
        <p:spPr>
          <a:xfrm>
            <a:off x="250825" y="0"/>
            <a:ext cx="8569325" cy="4525963"/>
          </a:xfrm>
        </p:spPr>
        <p:txBody>
          <a:bodyPr/>
          <a:lstStyle/>
          <a:p>
            <a:pPr marL="712788" indent="-712788" eaLnBrk="1" hangingPunct="1">
              <a:tabLst>
                <a:tab pos="712788" algn="l"/>
              </a:tabLst>
            </a:pPr>
            <a:endParaRPr lang="ro-RO" dirty="0" smtClean="0"/>
          </a:p>
          <a:p>
            <a:pPr marL="712788" indent="-712788" algn="ctr" eaLnBrk="1" hangingPunct="1">
              <a:buFont typeface="Wingdings 3" pitchFamily="18" charset="2"/>
              <a:buNone/>
              <a:tabLst>
                <a:tab pos="712788" algn="l"/>
              </a:tabLst>
            </a:pPr>
            <a:r>
              <a:rPr lang="ro-RO" b="1" dirty="0" smtClean="0">
                <a:latin typeface="Times New Roman" pitchFamily="18" charset="0"/>
              </a:rPr>
              <a:t>RAPORTĂRI ISJ/ISMB</a:t>
            </a:r>
          </a:p>
          <a:p>
            <a:pPr marL="712788" indent="-712788" algn="ctr" eaLnBrk="1" hangingPunct="1">
              <a:buFont typeface="Wingdings 3" pitchFamily="18" charset="2"/>
              <a:buNone/>
              <a:tabLst>
                <a:tab pos="712788" algn="l"/>
              </a:tabLst>
            </a:pPr>
            <a:endParaRPr lang="ro-RO" b="1" dirty="0" smtClean="0">
              <a:latin typeface="Times New Roman" pitchFamily="18" charset="0"/>
            </a:endParaRPr>
          </a:p>
          <a:p>
            <a:pPr marL="712788" indent="-712788" eaLnBrk="1" hangingPunct="1">
              <a:tabLst>
                <a:tab pos="712788" algn="l"/>
              </a:tabLst>
            </a:pPr>
            <a:r>
              <a:rPr lang="en-GB" dirty="0" err="1" smtClean="0"/>
              <a:t>Adresa</a:t>
            </a:r>
            <a:r>
              <a:rPr lang="en-GB" dirty="0" smtClean="0"/>
              <a:t> de </a:t>
            </a:r>
            <a:r>
              <a:rPr lang="en-GB" dirty="0" err="1" smtClean="0"/>
              <a:t>raportare</a:t>
            </a:r>
            <a:r>
              <a:rPr lang="ro-RO" dirty="0" smtClean="0"/>
              <a:t> anticorupţie</a:t>
            </a:r>
            <a:r>
              <a:rPr lang="en-GB" dirty="0" smtClean="0"/>
              <a:t>: </a:t>
            </a:r>
            <a:r>
              <a:rPr lang="en-GB" dirty="0" smtClean="0">
                <a:hlinkClick r:id="rId2"/>
              </a:rPr>
              <a:t>raportsae.edu@gmail.com</a:t>
            </a:r>
            <a:endParaRPr lang="ro-RO" dirty="0" smtClean="0"/>
          </a:p>
          <a:p>
            <a:pPr marL="712788" indent="-712788" eaLnBrk="1" hangingPunct="1">
              <a:buFont typeface="Wingdings 3" pitchFamily="18" charset="2"/>
              <a:buNone/>
              <a:tabLst>
                <a:tab pos="712788" algn="l"/>
              </a:tabLst>
            </a:pPr>
            <a:endParaRPr lang="ro-RO" dirty="0" smtClean="0"/>
          </a:p>
          <a:p>
            <a:pPr marL="712788" indent="-712788" algn="just" eaLnBrk="1" hangingPunct="1">
              <a:buFont typeface="Wingdings 3" pitchFamily="18" charset="2"/>
              <a:buNone/>
              <a:tabLst>
                <a:tab pos="712788" algn="l"/>
              </a:tabLst>
            </a:pPr>
            <a:r>
              <a:rPr lang="ro-RO" sz="2500" b="1" dirty="0" smtClean="0"/>
              <a:t>I.</a:t>
            </a:r>
            <a:r>
              <a:rPr lang="ro-RO" sz="2500" dirty="0" smtClean="0"/>
              <a:t>   R</a:t>
            </a:r>
            <a:r>
              <a:rPr lang="en-GB" sz="2500" dirty="0" err="1" smtClean="0"/>
              <a:t>apor</a:t>
            </a:r>
            <a:r>
              <a:rPr lang="ro-RO" sz="2500" dirty="0" smtClean="0"/>
              <a:t>t privind</a:t>
            </a:r>
            <a:r>
              <a:rPr lang="en-GB" sz="2500" dirty="0" smtClean="0"/>
              <a:t> </a:t>
            </a:r>
            <a:r>
              <a:rPr lang="ro-RO" sz="2500" b="1" dirty="0" smtClean="0"/>
              <a:t>Stadiul implementării PSISAE</a:t>
            </a:r>
            <a:r>
              <a:rPr lang="en-GB" sz="2500" b="1" dirty="0" smtClean="0"/>
              <a:t> </a:t>
            </a:r>
            <a:r>
              <a:rPr lang="en-GB" sz="2500" b="1" dirty="0" err="1" smtClean="0"/>
              <a:t>pentru</a:t>
            </a:r>
            <a:r>
              <a:rPr lang="en-GB" sz="2500" b="1" dirty="0" smtClean="0"/>
              <a:t> </a:t>
            </a:r>
            <a:r>
              <a:rPr lang="ro-RO" sz="2500" b="1" dirty="0" smtClean="0"/>
              <a:t>anul</a:t>
            </a:r>
            <a:r>
              <a:rPr lang="en-GB" sz="2500" b="1" dirty="0" smtClean="0"/>
              <a:t> 201</a:t>
            </a:r>
            <a:r>
              <a:rPr lang="ro-RO" sz="2500" b="1" dirty="0" smtClean="0"/>
              <a:t>6</a:t>
            </a:r>
            <a:r>
              <a:rPr lang="en-GB" sz="2500" b="1" dirty="0" smtClean="0"/>
              <a:t> </a:t>
            </a:r>
            <a:r>
              <a:rPr lang="en-GB" sz="2500" dirty="0" smtClean="0"/>
              <a:t>(an </a:t>
            </a:r>
            <a:r>
              <a:rPr lang="en-GB" sz="2500" dirty="0" err="1" smtClean="0"/>
              <a:t>calendaristic</a:t>
            </a:r>
            <a:r>
              <a:rPr lang="en-GB" sz="2500" dirty="0" smtClean="0"/>
              <a:t>)</a:t>
            </a:r>
            <a:r>
              <a:rPr lang="ro-RO" sz="2500" dirty="0" smtClean="0"/>
              <a:t>. Acest raport </a:t>
            </a:r>
            <a:r>
              <a:rPr lang="ro-RO" sz="2500" b="1" dirty="0" smtClean="0"/>
              <a:t>se va trimite şi în format scris</a:t>
            </a:r>
            <a:r>
              <a:rPr lang="ro-RO" sz="2500" dirty="0" smtClean="0"/>
              <a:t>, cu adresă de înaintare către MECS</a:t>
            </a:r>
            <a:r>
              <a:rPr lang="ro-RO" dirty="0" smtClean="0"/>
              <a:t> </a:t>
            </a:r>
          </a:p>
          <a:p>
            <a:pPr marL="712788" indent="-712788" eaLnBrk="1" hangingPunct="1">
              <a:buFont typeface="Wingdings 3" pitchFamily="18" charset="2"/>
              <a:buNone/>
              <a:tabLst>
                <a:tab pos="712788" algn="l"/>
              </a:tabLst>
            </a:pPr>
            <a:endParaRPr lang="ro-RO" dirty="0" smtClean="0"/>
          </a:p>
          <a:p>
            <a:pPr marL="712788" indent="-712788" eaLnBrk="1" hangingPunct="1">
              <a:buFont typeface="Wingdings 3" pitchFamily="18" charset="2"/>
              <a:buNone/>
              <a:tabLst>
                <a:tab pos="712788" algn="l"/>
              </a:tabLst>
            </a:pPr>
            <a:r>
              <a:rPr lang="ro-RO" dirty="0" smtClean="0"/>
              <a:t>II.    Raport privind:</a:t>
            </a:r>
          </a:p>
          <a:p>
            <a:pPr marL="712788" indent="-712788" eaLnBrk="1" hangingPunct="1">
              <a:buFont typeface="Wingdings 3" pitchFamily="18" charset="2"/>
              <a:buNone/>
              <a:tabLst>
                <a:tab pos="712788" algn="l"/>
              </a:tabLst>
            </a:pPr>
            <a:r>
              <a:rPr lang="ro-RO" dirty="0" smtClean="0"/>
              <a:t>       1. Creanţele</a:t>
            </a:r>
          </a:p>
          <a:p>
            <a:pPr marL="712788" indent="-712788" eaLnBrk="1" hangingPunct="1">
              <a:buFont typeface="Wingdings 3" pitchFamily="18" charset="2"/>
              <a:buNone/>
              <a:tabLst>
                <a:tab pos="712788" algn="l"/>
              </a:tabLst>
            </a:pPr>
            <a:r>
              <a:rPr lang="ro-RO" dirty="0" smtClean="0"/>
              <a:t>       2. Incidentele de integritate</a:t>
            </a:r>
          </a:p>
          <a:p>
            <a:pPr marL="712788" indent="-712788" eaLnBrk="1" hangingPunct="1">
              <a:buFont typeface="Wingdings 3" pitchFamily="18" charset="2"/>
              <a:buNone/>
              <a:tabLst>
                <a:tab pos="712788" algn="l"/>
              </a:tabLst>
            </a:pPr>
            <a:r>
              <a:rPr lang="ro-RO" dirty="0" smtClean="0"/>
              <a:t>       3. Raport privind Legea nr. 544/2001</a:t>
            </a:r>
          </a:p>
          <a:p>
            <a:pPr marL="712788" indent="-712788" eaLnBrk="1" hangingPunct="1">
              <a:buFontTx/>
              <a:buNone/>
              <a:tabLst>
                <a:tab pos="712788" algn="l"/>
              </a:tabLst>
            </a:pPr>
            <a:endParaRPr lang="en-GB" sz="2500" dirty="0" smtClean="0"/>
          </a:p>
          <a:p>
            <a:pPr marL="712788" indent="-712788" eaLnBrk="1" hangingPunct="1">
              <a:buFont typeface="Wingdings 3" pitchFamily="18" charset="2"/>
              <a:buNone/>
              <a:tabLst>
                <a:tab pos="712788" algn="l"/>
              </a:tabLst>
            </a:pPr>
            <a:endParaRPr lang="en-GB"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ubstituent conținut 1"/>
          <p:cNvSpPr>
            <a:spLocks noGrp="1"/>
          </p:cNvSpPr>
          <p:nvPr>
            <p:ph idx="1"/>
          </p:nvPr>
        </p:nvSpPr>
        <p:spPr>
          <a:xfrm>
            <a:off x="323850" y="260350"/>
            <a:ext cx="8229600" cy="4525963"/>
          </a:xfrm>
        </p:spPr>
        <p:txBody>
          <a:bodyPr/>
          <a:lstStyle/>
          <a:p>
            <a:pPr marL="522288" lvl="1" indent="-130175" eaLnBrk="1" hangingPunct="1">
              <a:lnSpc>
                <a:spcPct val="90000"/>
              </a:lnSpc>
              <a:buFont typeface="Verdana" pitchFamily="34" charset="0"/>
              <a:buNone/>
              <a:tabLst>
                <a:tab pos="806450" algn="l"/>
                <a:tab pos="1250950" algn="l"/>
              </a:tabLst>
            </a:pPr>
            <a:r>
              <a:rPr lang="ro-RO" sz="2400" dirty="0" smtClean="0">
                <a:latin typeface="Times New Roman" pitchFamily="18" charset="0"/>
              </a:rPr>
              <a:t>De transmis la MECŞ – Termen: </a:t>
            </a:r>
            <a:r>
              <a:rPr lang="en-US" sz="2400" dirty="0" err="1" smtClean="0">
                <a:solidFill>
                  <a:schemeClr val="accent2"/>
                </a:solidFill>
                <a:latin typeface="Times New Roman" pitchFamily="18" charset="0"/>
              </a:rPr>
              <a:t>vineri</a:t>
            </a:r>
            <a:r>
              <a:rPr lang="en-US" sz="2400" dirty="0" smtClean="0">
                <a:latin typeface="Times New Roman" pitchFamily="18" charset="0"/>
              </a:rPr>
              <a:t> </a:t>
            </a:r>
            <a:r>
              <a:rPr lang="en-US" sz="2400" dirty="0" smtClean="0">
                <a:solidFill>
                  <a:schemeClr val="accent2"/>
                </a:solidFill>
                <a:latin typeface="Times New Roman" pitchFamily="18" charset="0"/>
              </a:rPr>
              <a:t>6</a:t>
            </a:r>
            <a:r>
              <a:rPr lang="ro-RO" sz="2400" dirty="0" smtClean="0">
                <a:solidFill>
                  <a:schemeClr val="accent2"/>
                </a:solidFill>
                <a:latin typeface="Times New Roman" pitchFamily="18" charset="0"/>
              </a:rPr>
              <a:t> noiembrie</a:t>
            </a:r>
          </a:p>
          <a:p>
            <a:pPr marL="522288" lvl="1" indent="-130175" eaLnBrk="1" hangingPunct="1">
              <a:lnSpc>
                <a:spcPct val="90000"/>
              </a:lnSpc>
              <a:buFont typeface="Verdana" pitchFamily="34" charset="0"/>
              <a:buNone/>
              <a:tabLst>
                <a:tab pos="806450" algn="l"/>
                <a:tab pos="1250950" algn="l"/>
              </a:tabLst>
            </a:pPr>
            <a:endParaRPr lang="ro-RO" sz="2400" dirty="0" smtClean="0">
              <a:solidFill>
                <a:schemeClr val="accent2"/>
              </a:solidFill>
              <a:latin typeface="Times New Roman" pitchFamily="18" charset="0"/>
            </a:endParaRPr>
          </a:p>
          <a:p>
            <a:pPr marL="522288" lvl="1" indent="-130175" algn="just" eaLnBrk="1" hangingPunct="1">
              <a:lnSpc>
                <a:spcPct val="90000"/>
              </a:lnSpc>
              <a:buFont typeface="Verdana" pitchFamily="34" charset="0"/>
              <a:buNone/>
              <a:tabLst>
                <a:tab pos="806450" algn="l"/>
                <a:tab pos="1250950" algn="l"/>
              </a:tabLst>
            </a:pPr>
            <a:r>
              <a:rPr lang="ro-RO" sz="2400" dirty="0" smtClean="0">
                <a:latin typeface="Times New Roman" pitchFamily="18" charset="0"/>
              </a:rPr>
              <a:t>1. Tabel cu persoanele responsabile din fiecare inspectorat şcolar privind raportarea anticorupţie (document Word)</a:t>
            </a:r>
          </a:p>
          <a:p>
            <a:pPr marL="522288" lvl="1" indent="-130175" algn="just" eaLnBrk="1" hangingPunct="1">
              <a:lnSpc>
                <a:spcPct val="90000"/>
              </a:lnSpc>
              <a:buFont typeface="Verdana" pitchFamily="34" charset="0"/>
              <a:buNone/>
              <a:tabLst>
                <a:tab pos="806450" algn="l"/>
                <a:tab pos="1250950" algn="l"/>
              </a:tabLst>
            </a:pPr>
            <a:endParaRPr lang="ro-RO" sz="2400" dirty="0" smtClean="0">
              <a:latin typeface="Times New Roman" pitchFamily="18" charset="0"/>
            </a:endParaRPr>
          </a:p>
          <a:p>
            <a:pPr marL="522288" lvl="1" indent="-130175" algn="just" eaLnBrk="1" hangingPunct="1">
              <a:lnSpc>
                <a:spcPct val="90000"/>
              </a:lnSpc>
              <a:buFont typeface="Verdana" pitchFamily="34" charset="0"/>
              <a:buNone/>
              <a:tabLst>
                <a:tab pos="806450" algn="l"/>
                <a:tab pos="1250950" algn="l"/>
              </a:tabLst>
            </a:pPr>
            <a:r>
              <a:rPr lang="ro-RO" sz="2400" dirty="0" smtClean="0">
                <a:latin typeface="Times New Roman" pitchFamily="18" charset="0"/>
              </a:rPr>
              <a:t>Judeţ/Nume şi prenume/Funcţie/Telefon/E-mail/Nr. decizie</a:t>
            </a:r>
          </a:p>
          <a:p>
            <a:pPr marL="522288" lvl="1" indent="-130175" algn="just" eaLnBrk="1" hangingPunct="1">
              <a:lnSpc>
                <a:spcPct val="90000"/>
              </a:lnSpc>
              <a:buFont typeface="Verdana" pitchFamily="34" charset="0"/>
              <a:buNone/>
              <a:tabLst>
                <a:tab pos="806450" algn="l"/>
                <a:tab pos="1250950" algn="l"/>
              </a:tabLst>
            </a:pPr>
            <a:endParaRPr lang="ro-RO" sz="2400" dirty="0" smtClean="0">
              <a:latin typeface="Times New Roman" pitchFamily="18" charset="0"/>
            </a:endParaRPr>
          </a:p>
          <a:p>
            <a:pPr marL="522288" lvl="1" indent="-130175" algn="just" eaLnBrk="1" hangingPunct="1">
              <a:lnSpc>
                <a:spcPct val="90000"/>
              </a:lnSpc>
              <a:buFont typeface="Verdana" pitchFamily="34" charset="0"/>
              <a:buNone/>
              <a:tabLst>
                <a:tab pos="806450" algn="l"/>
                <a:tab pos="1250950" algn="l"/>
              </a:tabLst>
            </a:pPr>
            <a:r>
              <a:rPr lang="ro-RO" sz="2400" dirty="0" smtClean="0">
                <a:latin typeface="Times New Roman" pitchFamily="18" charset="0"/>
              </a:rPr>
              <a:t>2. Decizie de numire a </a:t>
            </a:r>
            <a:r>
              <a:rPr lang="ro-RO" sz="2400" i="1" dirty="0" smtClean="0">
                <a:latin typeface="Times New Roman" pitchFamily="18" charset="0"/>
              </a:rPr>
              <a:t>Comisiei judeţene de prevenire a actelor de corupţie în educaţie</a:t>
            </a:r>
            <a:r>
              <a:rPr lang="ro-RO" sz="2400" dirty="0" smtClean="0">
                <a:latin typeface="Times New Roman" pitchFamily="18" charset="0"/>
              </a:rPr>
              <a:t> în care să fie nominalizată persoana responsabilă cu raportarea anticorupţie şi consilierul de integritate/etică (document scanat)</a:t>
            </a:r>
          </a:p>
          <a:p>
            <a:pPr marL="522288" lvl="1" indent="-130175" algn="just" eaLnBrk="1" hangingPunct="1">
              <a:lnSpc>
                <a:spcPct val="90000"/>
              </a:lnSpc>
              <a:buFont typeface="Verdana" pitchFamily="34" charset="0"/>
              <a:buNone/>
              <a:tabLst>
                <a:tab pos="806450" algn="l"/>
                <a:tab pos="1250950" algn="l"/>
              </a:tabLst>
            </a:pPr>
            <a:endParaRPr lang="ro-RO" sz="2400" dirty="0" smtClean="0">
              <a:latin typeface="Times New Roman" pitchFamily="18" charset="0"/>
            </a:endParaRPr>
          </a:p>
          <a:p>
            <a:pPr marL="522288" lvl="1" indent="-130175" algn="just" eaLnBrk="1" hangingPunct="1">
              <a:lnSpc>
                <a:spcPct val="90000"/>
              </a:lnSpc>
              <a:buFont typeface="Verdana" pitchFamily="34" charset="0"/>
              <a:buNone/>
              <a:tabLst>
                <a:tab pos="806450" algn="l"/>
                <a:tab pos="1250950" algn="l"/>
              </a:tabLst>
            </a:pPr>
            <a:r>
              <a:rPr lang="ro-RO" sz="2400" b="1" dirty="0" smtClean="0">
                <a:latin typeface="Times New Roman" pitchFamily="18" charset="0"/>
              </a:rPr>
              <a:t>Temele de evaluare </a:t>
            </a:r>
            <a:r>
              <a:rPr lang="en-US" sz="2400" b="1" dirty="0" smtClean="0">
                <a:latin typeface="Times New Roman" pitchFamily="18" charset="0"/>
              </a:rPr>
              <a:t>SNA </a:t>
            </a:r>
            <a:r>
              <a:rPr lang="en-US" sz="2400" b="1" dirty="0" err="1" smtClean="0">
                <a:latin typeface="Times New Roman" pitchFamily="18" charset="0"/>
              </a:rPr>
              <a:t>pentru</a:t>
            </a:r>
            <a:r>
              <a:rPr lang="en-US" sz="2400" b="1" dirty="0" smtClean="0">
                <a:latin typeface="Times New Roman" pitchFamily="18" charset="0"/>
              </a:rPr>
              <a:t> 201</a:t>
            </a:r>
            <a:r>
              <a:rPr lang="ro-RO" sz="2400" b="1" dirty="0" smtClean="0">
                <a:latin typeface="Times New Roman" pitchFamily="18" charset="0"/>
              </a:rPr>
              <a:t>6</a:t>
            </a:r>
            <a:r>
              <a:rPr lang="en-US" sz="2400" b="1" dirty="0" smtClean="0">
                <a:latin typeface="Times New Roman" pitchFamily="18" charset="0"/>
              </a:rPr>
              <a:t> </a:t>
            </a:r>
            <a:r>
              <a:rPr lang="ro-RO" sz="2400" dirty="0" smtClean="0">
                <a:latin typeface="Times New Roman" pitchFamily="18" charset="0"/>
              </a:rPr>
              <a:t>sunt:</a:t>
            </a:r>
          </a:p>
          <a:p>
            <a:pPr marL="522288" lvl="1" indent="-130175" algn="just" eaLnBrk="1" hangingPunct="1">
              <a:lnSpc>
                <a:spcPct val="90000"/>
              </a:lnSpc>
              <a:buFontTx/>
              <a:buChar char="•"/>
              <a:tabLst>
                <a:tab pos="806450" algn="l"/>
                <a:tab pos="1250950" algn="l"/>
              </a:tabLst>
            </a:pPr>
            <a:r>
              <a:rPr lang="ro-RO" sz="2400" i="1" dirty="0" smtClean="0">
                <a:latin typeface="Times New Roman" pitchFamily="18" charset="0"/>
              </a:rPr>
              <a:t>Declararea cadourilor; </a:t>
            </a:r>
          </a:p>
          <a:p>
            <a:pPr marL="522288" lvl="1" indent="-130175" algn="just" eaLnBrk="1" hangingPunct="1">
              <a:lnSpc>
                <a:spcPct val="90000"/>
              </a:lnSpc>
              <a:buFontTx/>
              <a:buChar char="•"/>
              <a:tabLst>
                <a:tab pos="806450" algn="l"/>
                <a:tab pos="1250950" algn="l"/>
              </a:tabLst>
            </a:pPr>
            <a:r>
              <a:rPr lang="ro-RO" sz="2400" i="1" dirty="0" smtClean="0">
                <a:latin typeface="Times New Roman" pitchFamily="18" charset="0"/>
              </a:rPr>
              <a:t>Protecţia avertizorului de integritate; </a:t>
            </a:r>
          </a:p>
          <a:p>
            <a:pPr marL="522288" lvl="1" indent="-130175" algn="just" eaLnBrk="1" hangingPunct="1">
              <a:lnSpc>
                <a:spcPct val="90000"/>
              </a:lnSpc>
              <a:buFontTx/>
              <a:buChar char="•"/>
              <a:tabLst>
                <a:tab pos="806450" algn="l"/>
                <a:tab pos="1250950" algn="l"/>
              </a:tabLst>
            </a:pPr>
            <a:r>
              <a:rPr lang="ro-RO" sz="2400" i="1" dirty="0" smtClean="0">
                <a:latin typeface="Times New Roman" pitchFamily="18" charset="0"/>
              </a:rPr>
              <a:t>Interdicţii după încheierea angajării în cadrul instituţiilor publice (</a:t>
            </a:r>
            <a:r>
              <a:rPr lang="ro-RO" sz="2400" i="1" dirty="0" err="1" smtClean="0">
                <a:latin typeface="Times New Roman" pitchFamily="18" charset="0"/>
              </a:rPr>
              <a:t>Pantouflage</a:t>
            </a:r>
            <a:r>
              <a:rPr lang="ro-RO" sz="2400" i="1" dirty="0" smtClean="0">
                <a:latin typeface="Times New Roman" pitchFamily="18" charset="0"/>
              </a:rPr>
              <a:t> – fenomenul migrării funcționarilor publici înspre sectorul privat).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ubstituent conținut 1"/>
          <p:cNvSpPr>
            <a:spLocks noGrp="1"/>
          </p:cNvSpPr>
          <p:nvPr>
            <p:ph idx="1"/>
          </p:nvPr>
        </p:nvSpPr>
        <p:spPr>
          <a:xfrm>
            <a:off x="457200" y="1481138"/>
            <a:ext cx="8362950" cy="4525962"/>
          </a:xfrm>
        </p:spPr>
        <p:txBody>
          <a:bodyPr/>
          <a:lstStyle/>
          <a:p>
            <a:pPr eaLnBrk="1" hangingPunct="1"/>
            <a:endParaRPr lang="ro-RO" dirty="0" smtClean="0"/>
          </a:p>
          <a:p>
            <a:pPr eaLnBrk="1" hangingPunct="1"/>
            <a:r>
              <a:rPr lang="ro-RO" dirty="0" smtClean="0"/>
              <a:t>Raportarea pentru anul 2016</a:t>
            </a:r>
            <a:endParaRPr lang="en-US" dirty="0" smtClean="0"/>
          </a:p>
          <a:p>
            <a:pPr eaLnBrk="1" hangingPunct="1"/>
            <a:r>
              <a:rPr lang="ro-RO" dirty="0" smtClean="0"/>
              <a:t> </a:t>
            </a:r>
            <a:r>
              <a:rPr lang="ro-RO" dirty="0" smtClean="0">
                <a:solidFill>
                  <a:schemeClr val="accent2"/>
                </a:solidFill>
              </a:rPr>
              <a:t>(20 iunie și 20 decembrie</a:t>
            </a:r>
            <a:r>
              <a:rPr lang="en-US" dirty="0" smtClean="0">
                <a:solidFill>
                  <a:schemeClr val="accent2"/>
                </a:solidFill>
              </a:rPr>
              <a:t> </a:t>
            </a:r>
            <a:r>
              <a:rPr lang="ro-RO" dirty="0" smtClean="0">
                <a:solidFill>
                  <a:schemeClr val="accent2"/>
                </a:solidFill>
              </a:rPr>
              <a:t>2016) </a:t>
            </a:r>
            <a:r>
              <a:rPr lang="ro-RO" dirty="0" smtClean="0"/>
              <a:t>–cursuri, activități, parteneriate</a:t>
            </a:r>
          </a:p>
          <a:p>
            <a:pPr eaLnBrk="1" hangingPunct="1"/>
            <a:r>
              <a:rPr lang="ro-RO" dirty="0" smtClean="0"/>
              <a:t>Standardizarea raportărilor</a:t>
            </a:r>
          </a:p>
          <a:p>
            <a:pPr eaLnBrk="1" hangingPunct="1"/>
            <a:r>
              <a:rPr lang="ro-RO" dirty="0" smtClean="0"/>
              <a:t>O noua strategie 2016 – 2018</a:t>
            </a:r>
          </a:p>
          <a:p>
            <a:pPr eaLnBrk="1" hangingPunct="1"/>
            <a:r>
              <a:rPr lang="ro-RO" dirty="0" smtClean="0"/>
              <a:t>Simplificarea PSISAE</a:t>
            </a:r>
          </a:p>
          <a:p>
            <a:pPr eaLnBrk="1" hangingPunct="1"/>
            <a:r>
              <a:rPr lang="ro-RO" dirty="0" smtClean="0"/>
              <a:t>Asigurarea continuității responsabililor </a:t>
            </a:r>
            <a:r>
              <a:rPr lang="en-US" dirty="0" err="1" smtClean="0"/>
              <a:t>pentru</a:t>
            </a:r>
            <a:r>
              <a:rPr lang="en-US" dirty="0" smtClean="0"/>
              <a:t> </a:t>
            </a:r>
            <a:r>
              <a:rPr lang="en-US" dirty="0" err="1" smtClean="0"/>
              <a:t>raportarea</a:t>
            </a:r>
            <a:r>
              <a:rPr lang="en-US" dirty="0" smtClean="0"/>
              <a:t> </a:t>
            </a:r>
            <a:r>
              <a:rPr lang="ro-RO" dirty="0" smtClean="0"/>
              <a:t>anticorupție.</a:t>
            </a:r>
            <a:endParaRPr lang="en-GB" dirty="0" smtClean="0"/>
          </a:p>
        </p:txBody>
      </p:sp>
      <p:sp>
        <p:nvSpPr>
          <p:cNvPr id="3" name="Titlu 2"/>
          <p:cNvSpPr>
            <a:spLocks noGrp="1"/>
          </p:cNvSpPr>
          <p:nvPr>
            <p:ph type="title"/>
          </p:nvPr>
        </p:nvSpPr>
        <p:spPr/>
        <p:txBody>
          <a:bodyPr/>
          <a:lstStyle/>
          <a:p>
            <a:pPr eaLnBrk="1" fontAlgn="auto" hangingPunct="1">
              <a:spcAft>
                <a:spcPts val="0"/>
              </a:spcAft>
              <a:defRPr/>
            </a:pPr>
            <a:r>
              <a:rPr lang="en-GB" dirty="0" smtClean="0"/>
              <a:t>Ce </a:t>
            </a:r>
            <a:r>
              <a:rPr lang="en-GB" dirty="0" err="1" smtClean="0"/>
              <a:t>urmeaz</a:t>
            </a:r>
            <a:r>
              <a:rPr lang="ro-RO" dirty="0"/>
              <a:t>ă</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ubstituent conținut 1"/>
          <p:cNvSpPr>
            <a:spLocks noGrp="1"/>
          </p:cNvSpPr>
          <p:nvPr>
            <p:ph idx="1"/>
          </p:nvPr>
        </p:nvSpPr>
        <p:spPr/>
        <p:txBody>
          <a:bodyPr/>
          <a:lstStyle/>
          <a:p>
            <a:pPr marL="109538" indent="0" algn="ctr" eaLnBrk="1" hangingPunct="1">
              <a:buFont typeface="Wingdings 3" pitchFamily="18" charset="2"/>
              <a:buNone/>
            </a:pPr>
            <a:endParaRPr lang="en-US" smtClean="0"/>
          </a:p>
          <a:p>
            <a:pPr marL="109538" indent="0" algn="ctr" eaLnBrk="1" hangingPunct="1">
              <a:buFont typeface="Wingdings 3" pitchFamily="18" charset="2"/>
              <a:buNone/>
            </a:pPr>
            <a:endParaRPr lang="en-US" smtClean="0"/>
          </a:p>
          <a:p>
            <a:pPr marL="109538" indent="0" algn="ctr" eaLnBrk="1" hangingPunct="1">
              <a:buFont typeface="Wingdings 3" pitchFamily="18" charset="2"/>
              <a:buNone/>
            </a:pPr>
            <a:endParaRPr lang="en-US" smtClean="0"/>
          </a:p>
          <a:p>
            <a:pPr marL="109538" indent="0" algn="ctr" eaLnBrk="1" hangingPunct="1">
              <a:buFont typeface="Wingdings 3" pitchFamily="18" charset="2"/>
              <a:buNone/>
            </a:pPr>
            <a:r>
              <a:rPr lang="ro-RO" smtClean="0"/>
              <a:t>Vă mulțumim pentru atenție !</a:t>
            </a:r>
          </a:p>
          <a:p>
            <a:pPr marL="109538" indent="0" algn="ctr" eaLnBrk="1" hangingPunct="1">
              <a:buFont typeface="Wingdings 3" pitchFamily="18" charset="2"/>
              <a:buNone/>
            </a:pPr>
            <a:r>
              <a:rPr lang="ro-RO" smtClean="0"/>
              <a:t>www.edu.ro</a:t>
            </a:r>
          </a:p>
          <a:p>
            <a:pPr marL="109538" indent="0" eaLnBrk="1" hangingPunct="1">
              <a:buFont typeface="Wingdings 3" pitchFamily="18" charset="2"/>
              <a:buNone/>
            </a:pPr>
            <a:endParaRPr lang="ro-RO" smtClean="0"/>
          </a:p>
          <a:p>
            <a:pPr marL="109538" indent="0" algn="ctr" eaLnBrk="1" hangingPunct="1">
              <a:buFont typeface="Wingdings 3" pitchFamily="18" charset="2"/>
              <a:buNone/>
            </a:pPr>
            <a:endParaRPr lang="ro-RO" smtClean="0"/>
          </a:p>
          <a:p>
            <a:pPr marL="109538" indent="0" algn="ctr" eaLnBrk="1" hangingPunct="1">
              <a:buFont typeface="Wingdings 3" pitchFamily="18" charset="2"/>
              <a:buNone/>
            </a:pPr>
            <a:endParaRPr lang="ro-RO" smtClean="0"/>
          </a:p>
          <a:p>
            <a:pPr marL="109538" indent="0" algn="ctr" eaLnBrk="1" hangingPunct="1">
              <a:buFont typeface="Wingdings 3" pitchFamily="18" charset="2"/>
              <a:buNone/>
            </a:pPr>
            <a:r>
              <a:rPr lang="ro-RO" sz="2000" smtClean="0"/>
              <a:t>                             		</a:t>
            </a:r>
          </a:p>
          <a:p>
            <a:pPr marL="109538" indent="0" algn="ctr" eaLnBrk="1" hangingPunct="1">
              <a:buFont typeface="Wingdings 3" pitchFamily="18" charset="2"/>
              <a:buNone/>
            </a:pPr>
            <a:endParaRPr lang="ro-RO" sz="2000" smtClean="0"/>
          </a:p>
          <a:p>
            <a:pPr marL="109538" indent="0" algn="ctr" eaLnBrk="1" hangingPunct="1">
              <a:buFont typeface="Wingdings 3" pitchFamily="18" charset="2"/>
              <a:buNone/>
            </a:pPr>
            <a:endParaRPr lang="ro-RO" sz="2000" smtClean="0"/>
          </a:p>
          <a:p>
            <a:pPr marL="109538" indent="0" algn="ctr" eaLnBrk="1" hangingPunct="1">
              <a:buFont typeface="Wingdings 3" pitchFamily="18" charset="2"/>
              <a:buNone/>
            </a:pPr>
            <a:r>
              <a:rPr lang="ro-RO" sz="2000" smtClean="0"/>
              <a:t>	</a:t>
            </a:r>
            <a:endParaRPr lang="en-GB" sz="2000" smtClean="0">
              <a:solidFill>
                <a:srgbClr val="227A8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ubstituent conținut 1"/>
          <p:cNvSpPr>
            <a:spLocks noGrp="1"/>
          </p:cNvSpPr>
          <p:nvPr>
            <p:ph idx="1"/>
          </p:nvPr>
        </p:nvSpPr>
        <p:spPr>
          <a:xfrm>
            <a:off x="468313" y="1557338"/>
            <a:ext cx="8229600" cy="4895850"/>
          </a:xfrm>
        </p:spPr>
        <p:txBody>
          <a:bodyPr/>
          <a:lstStyle/>
          <a:p>
            <a:pPr eaLnBrk="1" hangingPunct="1">
              <a:lnSpc>
                <a:spcPct val="80000"/>
              </a:lnSpc>
            </a:pPr>
            <a:endParaRPr lang="ro-RO" sz="700" smtClean="0"/>
          </a:p>
          <a:p>
            <a:pPr algn="just" eaLnBrk="1" hangingPunct="1">
              <a:lnSpc>
                <a:spcPct val="80000"/>
              </a:lnSpc>
            </a:pPr>
            <a:r>
              <a:rPr lang="en-GB" sz="2400" b="1" smtClean="0">
                <a:latin typeface="Palatino Linotype" pitchFamily="18" charset="0"/>
              </a:rPr>
              <a:t>SNA este un document de viziune strategică</a:t>
            </a:r>
            <a:r>
              <a:rPr lang="en-GB" sz="2400" smtClean="0">
                <a:latin typeface="Palatino Linotype" pitchFamily="18" charset="0"/>
              </a:rPr>
              <a:t> pe termen mediu, care oferă coordonatele majore de acţiune. </a:t>
            </a:r>
            <a:endParaRPr lang="ro-RO" sz="2400" smtClean="0">
              <a:latin typeface="Palatino Linotype" pitchFamily="18" charset="0"/>
            </a:endParaRPr>
          </a:p>
          <a:p>
            <a:pPr algn="just" eaLnBrk="1" hangingPunct="1">
              <a:lnSpc>
                <a:spcPct val="80000"/>
              </a:lnSpc>
            </a:pPr>
            <a:endParaRPr lang="en-GB" sz="2400" smtClean="0">
              <a:latin typeface="Palatino Linotype" pitchFamily="18" charset="0"/>
            </a:endParaRPr>
          </a:p>
          <a:p>
            <a:pPr algn="just" eaLnBrk="1" hangingPunct="1">
              <a:lnSpc>
                <a:spcPct val="80000"/>
              </a:lnSpc>
            </a:pPr>
            <a:r>
              <a:rPr lang="en-GB" sz="2400" smtClean="0">
                <a:latin typeface="Palatino Linotype" pitchFamily="18" charset="0"/>
              </a:rPr>
              <a:t>Documentul constituie </a:t>
            </a:r>
            <a:r>
              <a:rPr lang="en-GB" sz="2400" b="1" smtClean="0">
                <a:latin typeface="Palatino Linotype" pitchFamily="18" charset="0"/>
              </a:rPr>
              <a:t>punctul de plecare în dezvoltarea şi adoptarea/adaptarea de către instituţiile şi autorităţile publice a propriilor planuri sectoriale</a:t>
            </a:r>
            <a:r>
              <a:rPr lang="en-GB" sz="2400" smtClean="0">
                <a:latin typeface="Palatino Linotype" pitchFamily="18" charset="0"/>
              </a:rPr>
              <a:t>. </a:t>
            </a:r>
            <a:endParaRPr lang="ro-RO" sz="2400" smtClean="0">
              <a:latin typeface="Palatino Linotype" pitchFamily="18" charset="0"/>
            </a:endParaRPr>
          </a:p>
          <a:p>
            <a:pPr algn="just" eaLnBrk="1" hangingPunct="1">
              <a:lnSpc>
                <a:spcPct val="80000"/>
              </a:lnSpc>
            </a:pPr>
            <a:endParaRPr lang="ro-RO" sz="2400" smtClean="0">
              <a:latin typeface="Palatino Linotype" pitchFamily="18" charset="0"/>
            </a:endParaRPr>
          </a:p>
          <a:p>
            <a:pPr algn="just" eaLnBrk="1" hangingPunct="1">
              <a:lnSpc>
                <a:spcPct val="80000"/>
              </a:lnSpc>
            </a:pPr>
            <a:r>
              <a:rPr lang="en-GB" sz="2400" smtClean="0">
                <a:latin typeface="Palatino Linotype" pitchFamily="18" charset="0"/>
              </a:rPr>
              <a:t> </a:t>
            </a:r>
            <a:r>
              <a:rPr lang="en-GB" sz="2400" b="1" smtClean="0">
                <a:latin typeface="Palatino Linotype" pitchFamily="18" charset="0"/>
              </a:rPr>
              <a:t>SNA cuprinde</a:t>
            </a:r>
            <a:r>
              <a:rPr lang="ro-RO" sz="2400" b="1" smtClean="0">
                <a:latin typeface="Palatino Linotype" pitchFamily="18" charset="0"/>
              </a:rPr>
              <a:t>:</a:t>
            </a:r>
          </a:p>
          <a:p>
            <a:pPr algn="just" eaLnBrk="1" hangingPunct="1">
              <a:lnSpc>
                <a:spcPct val="80000"/>
              </a:lnSpc>
              <a:buFont typeface="Wingdings" pitchFamily="2" charset="2"/>
              <a:buChar char="Ø"/>
            </a:pPr>
            <a:r>
              <a:rPr lang="en-GB" sz="2400" b="1" smtClean="0">
                <a:latin typeface="Palatino Linotype" pitchFamily="18" charset="0"/>
              </a:rPr>
              <a:t> </a:t>
            </a:r>
            <a:r>
              <a:rPr lang="en-GB" sz="2400" smtClean="0">
                <a:latin typeface="Palatino Linotype" pitchFamily="18" charset="0"/>
              </a:rPr>
              <a:t>principiile de acţiune, obiectivele generale şi specifice relevante la nivel naţional. </a:t>
            </a:r>
            <a:endParaRPr lang="ro-RO" sz="2400" smtClean="0">
              <a:latin typeface="Palatino Linotype" pitchFamily="18" charset="0"/>
            </a:endParaRPr>
          </a:p>
          <a:p>
            <a:pPr algn="just" eaLnBrk="1" hangingPunct="1">
              <a:lnSpc>
                <a:spcPct val="80000"/>
              </a:lnSpc>
              <a:buFont typeface="Wingdings" pitchFamily="2" charset="2"/>
              <a:buChar char="Ø"/>
            </a:pPr>
            <a:r>
              <a:rPr lang="en-GB" sz="2400" smtClean="0">
                <a:latin typeface="Palatino Linotype" pitchFamily="18" charset="0"/>
              </a:rPr>
              <a:t>aspecte practice şi instrumente concrete de lucru utile </a:t>
            </a:r>
            <a:r>
              <a:rPr lang="ro-RO" sz="2400" smtClean="0">
                <a:latin typeface="Palatino Linotype" pitchFamily="18" charset="0"/>
              </a:rPr>
              <a:t>în</a:t>
            </a:r>
            <a:r>
              <a:rPr lang="en-GB" sz="2400" smtClean="0">
                <a:latin typeface="Palatino Linotype" pitchFamily="18" charset="0"/>
              </a:rPr>
              <a:t> dezvoltarea planurilor de acţiune sectoriale. </a:t>
            </a:r>
          </a:p>
          <a:p>
            <a:pPr eaLnBrk="1" hangingPunct="1">
              <a:lnSpc>
                <a:spcPct val="80000"/>
              </a:lnSpc>
            </a:pPr>
            <a:endParaRPr lang="en-GB" sz="700" smtClean="0">
              <a:latin typeface="Palatino Linotype" pitchFamily="18" charset="0"/>
            </a:endParaRPr>
          </a:p>
        </p:txBody>
      </p:sp>
      <p:sp>
        <p:nvSpPr>
          <p:cNvPr id="3" name="Titlu 2"/>
          <p:cNvSpPr>
            <a:spLocks noGrp="1"/>
          </p:cNvSpPr>
          <p:nvPr>
            <p:ph type="title"/>
          </p:nvPr>
        </p:nvSpPr>
        <p:spPr>
          <a:xfrm>
            <a:off x="470263" y="260648"/>
            <a:ext cx="8229600" cy="1143000"/>
          </a:xfrm>
        </p:spPr>
        <p:txBody>
          <a:bodyPr/>
          <a:lstStyle/>
          <a:p>
            <a:pPr algn="ctr" eaLnBrk="1" fontAlgn="auto" hangingPunct="1">
              <a:spcAft>
                <a:spcPts val="0"/>
              </a:spcAft>
              <a:defRPr/>
            </a:pPr>
            <a:r>
              <a:rPr lang="ro-RO" sz="2800" dirty="0">
                <a:effectLst>
                  <a:outerShdw blurRad="38100" dist="38100" dir="2700000" algn="tl">
                    <a:srgbClr val="000000">
                      <a:alpha val="43137"/>
                    </a:srgbClr>
                  </a:outerShdw>
                </a:effectLst>
                <a:latin typeface="Times New Roman" pitchFamily="18" charset="0"/>
                <a:cs typeface="Times New Roman" pitchFamily="18" charset="0"/>
              </a:rPr>
              <a:t>STRATEGIA NAȚIONALĂ ANTICORUPȚIE</a:t>
            </a:r>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ubstituent conținut 1"/>
          <p:cNvSpPr>
            <a:spLocks noGrp="1"/>
          </p:cNvSpPr>
          <p:nvPr>
            <p:ph idx="1"/>
          </p:nvPr>
        </p:nvSpPr>
        <p:spPr/>
        <p:txBody>
          <a:bodyPr/>
          <a:lstStyle/>
          <a:p>
            <a:pPr marL="109538" indent="0" eaLnBrk="1" hangingPunct="1">
              <a:lnSpc>
                <a:spcPct val="115000"/>
              </a:lnSpc>
              <a:spcBef>
                <a:spcPct val="0"/>
              </a:spcBef>
              <a:buFont typeface="Wingdings 3" pitchFamily="18" charset="2"/>
              <a:buNone/>
            </a:pPr>
            <a:endParaRPr lang="ro-RO" altLang="en-US" sz="2400" i="1" smtClean="0">
              <a:latin typeface="Arial" charset="0"/>
              <a:ea typeface="Calibri" pitchFamily="34" charset="0"/>
              <a:cs typeface="Arial" charset="0"/>
            </a:endParaRPr>
          </a:p>
          <a:p>
            <a:pPr marL="109538" indent="0" eaLnBrk="1" hangingPunct="1">
              <a:lnSpc>
                <a:spcPct val="115000"/>
              </a:lnSpc>
              <a:spcBef>
                <a:spcPct val="0"/>
              </a:spcBef>
              <a:buFont typeface="Wingdings" pitchFamily="2" charset="2"/>
              <a:buChar char="q"/>
            </a:pPr>
            <a:r>
              <a:rPr lang="ro-RO" altLang="en-US" sz="2400" i="1" smtClean="0">
                <a:latin typeface="Arial" charset="0"/>
                <a:ea typeface="Calibri" pitchFamily="34" charset="0"/>
                <a:cs typeface="Arial" charset="0"/>
              </a:rPr>
              <a:t>  </a:t>
            </a:r>
            <a:r>
              <a:rPr lang="ro-RO" altLang="en-US" sz="2400" i="1" smtClean="0">
                <a:latin typeface="Times New Roman" pitchFamily="18" charset="0"/>
                <a:ea typeface="Calibri" pitchFamily="34" charset="0"/>
                <a:cs typeface="Arial" charset="0"/>
              </a:rPr>
              <a:t>Prevenirea</a:t>
            </a:r>
            <a:r>
              <a:rPr lang="en-US" altLang="en-US" sz="2400" i="1" smtClean="0">
                <a:latin typeface="Times New Roman" pitchFamily="18" charset="0"/>
                <a:ea typeface="Calibri" pitchFamily="34" charset="0"/>
                <a:cs typeface="Arial" charset="0"/>
              </a:rPr>
              <a:t> </a:t>
            </a:r>
            <a:r>
              <a:rPr lang="ro-RO" altLang="en-US" sz="2400" i="1" smtClean="0">
                <a:latin typeface="Times New Roman" pitchFamily="18" charset="0"/>
                <a:ea typeface="Calibri" pitchFamily="34" charset="0"/>
                <a:cs typeface="Arial" charset="0"/>
              </a:rPr>
              <a:t>corupţiei</a:t>
            </a:r>
            <a:r>
              <a:rPr lang="en-US" altLang="en-US" sz="2400" i="1" smtClean="0">
                <a:latin typeface="Times New Roman" pitchFamily="18" charset="0"/>
                <a:ea typeface="Calibri" pitchFamily="34" charset="0"/>
                <a:cs typeface="Arial" charset="0"/>
              </a:rPr>
              <a:t> </a:t>
            </a:r>
            <a:r>
              <a:rPr lang="ro-RO" altLang="en-US" sz="2400" i="1" smtClean="0">
                <a:latin typeface="Times New Roman" pitchFamily="18" charset="0"/>
                <a:ea typeface="Calibri" pitchFamily="34" charset="0"/>
                <a:cs typeface="Arial" charset="0"/>
              </a:rPr>
              <a:t>în</a:t>
            </a:r>
            <a:r>
              <a:rPr lang="en-US" altLang="en-US" sz="2400" i="1" smtClean="0">
                <a:latin typeface="Times New Roman" pitchFamily="18" charset="0"/>
                <a:ea typeface="Calibri" pitchFamily="34" charset="0"/>
                <a:cs typeface="Arial" charset="0"/>
              </a:rPr>
              <a:t> </a:t>
            </a:r>
            <a:r>
              <a:rPr lang="ro-RO" altLang="en-US" sz="2400" i="1" smtClean="0">
                <a:latin typeface="Times New Roman" pitchFamily="18" charset="0"/>
                <a:ea typeface="Calibri" pitchFamily="34" charset="0"/>
                <a:cs typeface="Arial" charset="0"/>
              </a:rPr>
              <a:t>instituţiile</a:t>
            </a:r>
            <a:r>
              <a:rPr lang="en-US" altLang="en-US" sz="2400" i="1" smtClean="0">
                <a:latin typeface="Times New Roman" pitchFamily="18" charset="0"/>
                <a:ea typeface="Calibri" pitchFamily="34" charset="0"/>
                <a:cs typeface="Arial" charset="0"/>
              </a:rPr>
              <a:t> </a:t>
            </a:r>
            <a:r>
              <a:rPr lang="ro-RO" altLang="en-US" sz="2400" i="1" smtClean="0">
                <a:latin typeface="Times New Roman" pitchFamily="18" charset="0"/>
                <a:ea typeface="Calibri" pitchFamily="34" charset="0"/>
                <a:cs typeface="Arial" charset="0"/>
              </a:rPr>
              <a:t>publice</a:t>
            </a:r>
          </a:p>
          <a:p>
            <a:pPr marL="109538" indent="0" eaLnBrk="1" hangingPunct="1">
              <a:lnSpc>
                <a:spcPct val="115000"/>
              </a:lnSpc>
              <a:spcBef>
                <a:spcPct val="0"/>
              </a:spcBef>
              <a:buFont typeface="Wingdings" pitchFamily="2" charset="2"/>
              <a:buChar char="q"/>
            </a:pPr>
            <a:endParaRPr lang="ro-RO" altLang="en-US" sz="2400"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pitchFamily="2" charset="2"/>
              <a:buChar char="q"/>
            </a:pPr>
            <a:r>
              <a:rPr lang="ro-RO" altLang="en-US" sz="2400" i="1" smtClean="0">
                <a:latin typeface="Times New Roman" pitchFamily="18" charset="0"/>
                <a:ea typeface="Calibri" pitchFamily="34" charset="0"/>
                <a:cs typeface="Arial" charset="0"/>
              </a:rPr>
              <a:t>  </a:t>
            </a:r>
            <a:r>
              <a:rPr lang="it-IT" altLang="en-US" sz="2400" i="1" smtClean="0">
                <a:latin typeface="Times New Roman" pitchFamily="18" charset="0"/>
                <a:ea typeface="Calibri" pitchFamily="34" charset="0"/>
                <a:cs typeface="Arial" charset="0"/>
              </a:rPr>
              <a:t>Creşterea gradului de educaţie anticorupţie</a:t>
            </a:r>
            <a:endParaRPr lang="ro-RO" altLang="en-US" sz="2400" i="1"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pitchFamily="2" charset="2"/>
              <a:buNone/>
            </a:pPr>
            <a:endParaRPr lang="en-US" altLang="en-US" sz="2400"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pitchFamily="2" charset="2"/>
              <a:buChar char="q"/>
            </a:pPr>
            <a:r>
              <a:rPr lang="ro-RO" altLang="en-US" sz="2400" i="1" smtClean="0">
                <a:latin typeface="Times New Roman" pitchFamily="18" charset="0"/>
                <a:ea typeface="Calibri" pitchFamily="34" charset="0"/>
                <a:cs typeface="Arial" charset="0"/>
              </a:rPr>
              <a:t>  </a:t>
            </a:r>
            <a:r>
              <a:rPr lang="it-IT" altLang="en-US" sz="2400" i="1" smtClean="0">
                <a:latin typeface="Times New Roman" pitchFamily="18" charset="0"/>
                <a:ea typeface="Calibri" pitchFamily="34" charset="0"/>
                <a:cs typeface="Arial" charset="0"/>
              </a:rPr>
              <a:t>Combaterea corupţiei prin măsuri administrative şi </a:t>
            </a:r>
            <a:endParaRPr lang="ro-RO" altLang="en-US" sz="2400" i="1"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3" pitchFamily="18" charset="2"/>
              <a:buNone/>
            </a:pPr>
            <a:r>
              <a:rPr lang="ro-RO" altLang="en-US" sz="2400" i="1" smtClean="0">
                <a:latin typeface="Times New Roman" pitchFamily="18" charset="0"/>
                <a:ea typeface="Calibri" pitchFamily="34" charset="0"/>
                <a:cs typeface="Arial" charset="0"/>
              </a:rPr>
              <a:t>     p</a:t>
            </a:r>
            <a:r>
              <a:rPr lang="it-IT" altLang="en-US" sz="2400" i="1" smtClean="0">
                <a:latin typeface="Times New Roman" pitchFamily="18" charset="0"/>
                <a:ea typeface="Calibri" pitchFamily="34" charset="0"/>
                <a:cs typeface="Arial" charset="0"/>
              </a:rPr>
              <a:t>enale</a:t>
            </a:r>
            <a:endParaRPr lang="ro-RO" altLang="en-US" sz="2400" i="1"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pitchFamily="2" charset="2"/>
              <a:buNone/>
            </a:pPr>
            <a:endParaRPr lang="en-US" altLang="en-US" sz="2400"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pitchFamily="2" charset="2"/>
              <a:buChar char="q"/>
            </a:pPr>
            <a:r>
              <a:rPr lang="ro-RO" altLang="en-US" sz="2400" i="1" smtClean="0">
                <a:latin typeface="Times New Roman" pitchFamily="18" charset="0"/>
                <a:ea typeface="Calibri" pitchFamily="34" charset="0"/>
                <a:cs typeface="Arial" charset="0"/>
              </a:rPr>
              <a:t>  </a:t>
            </a:r>
            <a:r>
              <a:rPr lang="it-IT" altLang="en-US" sz="2400" i="1" smtClean="0">
                <a:latin typeface="Times New Roman" pitchFamily="18" charset="0"/>
                <a:ea typeface="Calibri" pitchFamily="34" charset="0"/>
                <a:cs typeface="Arial" charset="0"/>
              </a:rPr>
              <a:t>Monitorizarea planurilor sectoriale şi dezvoltarea</a:t>
            </a:r>
            <a:endParaRPr lang="ro-RO" altLang="en-US" sz="2400" i="1" smtClean="0">
              <a:latin typeface="Times New Roman" pitchFamily="18" charset="0"/>
              <a:ea typeface="Calibri" pitchFamily="34" charset="0"/>
              <a:cs typeface="Arial" charset="0"/>
            </a:endParaRPr>
          </a:p>
          <a:p>
            <a:pPr marL="109538" indent="0" eaLnBrk="1" hangingPunct="1">
              <a:lnSpc>
                <a:spcPct val="115000"/>
              </a:lnSpc>
              <a:spcBef>
                <a:spcPct val="0"/>
              </a:spcBef>
              <a:buFont typeface="Wingdings 3" pitchFamily="18" charset="2"/>
              <a:buNone/>
            </a:pPr>
            <a:r>
              <a:rPr lang="ro-RO" altLang="en-US" sz="2400" i="1" smtClean="0">
                <a:latin typeface="Times New Roman" pitchFamily="18" charset="0"/>
                <a:ea typeface="Calibri" pitchFamily="34" charset="0"/>
                <a:cs typeface="Arial" charset="0"/>
              </a:rPr>
              <a:t>     </a:t>
            </a:r>
            <a:r>
              <a:rPr lang="it-IT" altLang="en-US" sz="2400" i="1" smtClean="0">
                <a:latin typeface="Times New Roman" pitchFamily="18" charset="0"/>
                <a:ea typeface="Calibri" pitchFamily="34" charset="0"/>
                <a:cs typeface="Arial" charset="0"/>
              </a:rPr>
              <a:t>sistemului naţional de monitorizare a SNA</a:t>
            </a:r>
            <a:endParaRPr lang="en-US" altLang="en-US" sz="2400" smtClean="0">
              <a:latin typeface="Times New Roman" pitchFamily="18" charset="0"/>
              <a:ea typeface="Calibri" pitchFamily="34" charset="0"/>
              <a:cs typeface="Arial" charset="0"/>
            </a:endParaRPr>
          </a:p>
          <a:p>
            <a:pPr marL="109538" indent="0" eaLnBrk="1" hangingPunct="1"/>
            <a:endParaRPr lang="en-GB" smtClean="0">
              <a:latin typeface="Times New Roman" pitchFamily="18" charset="0"/>
              <a:ea typeface="Calibri" pitchFamily="34" charset="0"/>
              <a:cs typeface="Arial" charset="0"/>
            </a:endParaRPr>
          </a:p>
        </p:txBody>
      </p:sp>
      <p:sp>
        <p:nvSpPr>
          <p:cNvPr id="3" name="Titlu 2"/>
          <p:cNvSpPr>
            <a:spLocks noGrp="1"/>
          </p:cNvSpPr>
          <p:nvPr>
            <p:ph type="title"/>
          </p:nvPr>
        </p:nvSpPr>
        <p:spPr/>
        <p:txBody>
          <a:bodyPr/>
          <a:lstStyle/>
          <a:p>
            <a:pPr algn="ctr" eaLnBrk="1" fontAlgn="auto" hangingPunct="1">
              <a:spcAft>
                <a:spcPts val="0"/>
              </a:spcAft>
              <a:defRPr/>
            </a:pPr>
            <a:r>
              <a:rPr lang="ro-RO" dirty="0" smtClean="0"/>
              <a:t>Obiectivele SNA</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ubstituent conținut 1"/>
          <p:cNvSpPr>
            <a:spLocks noGrp="1"/>
          </p:cNvSpPr>
          <p:nvPr>
            <p:ph idx="1"/>
          </p:nvPr>
        </p:nvSpPr>
        <p:spPr/>
        <p:txBody>
          <a:bodyPr/>
          <a:lstStyle/>
          <a:p>
            <a:pPr eaLnBrk="1" hangingPunct="1"/>
            <a:endParaRPr lang="ro-RO" sz="2500" smtClean="0"/>
          </a:p>
          <a:p>
            <a:pPr eaLnBrk="1" hangingPunct="1"/>
            <a:endParaRPr lang="ro-RO" sz="2500" smtClean="0"/>
          </a:p>
          <a:p>
            <a:pPr algn="just" eaLnBrk="1" hangingPunct="1"/>
            <a:r>
              <a:rPr lang="ro-RO" sz="2500" smtClean="0"/>
              <a:t>Raportul de Progres al Comisiei Europene din luna iulie 2012 menţiona: </a:t>
            </a:r>
            <a:endParaRPr lang="en-GB" sz="2500" smtClean="0"/>
          </a:p>
          <a:p>
            <a:pPr algn="just" eaLnBrk="1" hangingPunct="1">
              <a:buFont typeface="Wingdings 3" pitchFamily="18" charset="2"/>
              <a:buNone/>
            </a:pPr>
            <a:r>
              <a:rPr lang="ro-RO" sz="2500" i="1" smtClean="0"/>
              <a:t>„În alte sectoare ale activităţii guvernamentale nu au fost obţinute rezultate comparabile. Cazurile de corupţie sunt numeroase în domenii precum administraţia fiscală, </a:t>
            </a:r>
            <a:r>
              <a:rPr lang="ro-RO" sz="2500" b="1" i="1" smtClean="0">
                <a:solidFill>
                  <a:srgbClr val="FF0000"/>
                </a:solidFill>
              </a:rPr>
              <a:t>educaţia</a:t>
            </a:r>
            <a:r>
              <a:rPr lang="ro-RO" sz="2500" i="1" smtClean="0"/>
              <a:t>, sănătatea şi investiţiile în infrastructură. Cu toate acestea, activitatea de analizare a riscurilor în aceste sectoare a fost demarată abia de curând (...)”.</a:t>
            </a:r>
            <a:endParaRPr lang="en-GB" sz="2500" smtClean="0"/>
          </a:p>
          <a:p>
            <a:pPr eaLnBrk="1" hangingPunct="1"/>
            <a:endParaRPr lang="en-GB" sz="2500" smtClean="0"/>
          </a:p>
        </p:txBody>
      </p:sp>
      <p:sp>
        <p:nvSpPr>
          <p:cNvPr id="3" name="Titlu 2"/>
          <p:cNvSpPr>
            <a:spLocks noGrp="1"/>
          </p:cNvSpPr>
          <p:nvPr>
            <p:ph type="title"/>
          </p:nvPr>
        </p:nvSpPr>
        <p:spPr>
          <a:xfrm>
            <a:off x="452846" y="548680"/>
            <a:ext cx="8229600" cy="1143000"/>
          </a:xfrm>
        </p:spPr>
        <p:txBody>
          <a:bodyPr/>
          <a:lstStyle/>
          <a:p>
            <a:pPr algn="ctr" eaLnBrk="1" fontAlgn="auto" hangingPunct="1">
              <a:spcAft>
                <a:spcPts val="0"/>
              </a:spcAft>
              <a:defRPr/>
            </a:pPr>
            <a:r>
              <a:rPr lang="ro-RO" sz="2800" i="1" dirty="0" smtClean="0"/>
              <a:t>Strategia Anticorupție în Educație 2013 -2015</a:t>
            </a:r>
            <a:br>
              <a:rPr lang="ro-RO" sz="2800" i="1" dirty="0" smtClean="0"/>
            </a:br>
            <a:r>
              <a:rPr lang="ro-RO" sz="2800" i="1" dirty="0" smtClean="0"/>
              <a:t>(</a:t>
            </a:r>
            <a:r>
              <a:rPr lang="ro-RO" sz="2400" i="1" u="sng" dirty="0" smtClean="0"/>
              <a:t>OMEN nr. 5144/26.09.2013</a:t>
            </a:r>
            <a:r>
              <a:rPr lang="ro-RO" sz="2800" i="1" dirty="0" smtClean="0"/>
              <a:t>) </a:t>
            </a:r>
            <a:endParaRPr lang="en-GB" sz="28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a:xfrm>
            <a:off x="479425" y="1557338"/>
            <a:ext cx="8229600" cy="4525962"/>
          </a:xfrm>
        </p:spPr>
        <p:txBody>
          <a:bodyPr/>
          <a:lstStyle/>
          <a:p>
            <a:pPr marL="109538" indent="0" algn="just" eaLnBrk="1" hangingPunct="1">
              <a:buFont typeface="Wingdings 3" pitchFamily="18" charset="2"/>
              <a:buNone/>
            </a:pPr>
            <a:r>
              <a:rPr lang="ro-RO" altLang="en-US" sz="2800" dirty="0" smtClean="0">
                <a:latin typeface="Baskerville Old Face"/>
              </a:rPr>
              <a:t>	</a:t>
            </a:r>
            <a:r>
              <a:rPr lang="en-US" altLang="en-US" sz="2800" dirty="0" smtClean="0">
                <a:latin typeface="Baskerville Old Face"/>
              </a:rPr>
              <a:t>Minister</a:t>
            </a:r>
            <a:r>
              <a:rPr lang="ro-RO" altLang="en-US" sz="2800" dirty="0" smtClean="0">
                <a:latin typeface="Baskerville Old Face"/>
              </a:rPr>
              <a:t>u</a:t>
            </a:r>
            <a:r>
              <a:rPr lang="en-US" altLang="en-US" sz="2800" dirty="0" smtClean="0">
                <a:latin typeface="Baskerville Old Face"/>
              </a:rPr>
              <a:t>l </a:t>
            </a:r>
            <a:r>
              <a:rPr lang="en-US" altLang="en-US" sz="2800" dirty="0" err="1" smtClean="0">
                <a:latin typeface="Baskerville Old Face"/>
              </a:rPr>
              <a:t>Educa</a:t>
            </a:r>
            <a:r>
              <a:rPr lang="ro-RO" altLang="en-US" sz="2800" dirty="0" smtClean="0">
                <a:latin typeface="Baskerville Old Face"/>
              </a:rPr>
              <a:t>ţ</a:t>
            </a:r>
            <a:r>
              <a:rPr lang="en-US" altLang="en-US" sz="2800" dirty="0" err="1" smtClean="0">
                <a:latin typeface="Baskerville Old Face"/>
              </a:rPr>
              <a:t>iei</a:t>
            </a:r>
            <a:r>
              <a:rPr lang="en-US" altLang="en-US" sz="2800" dirty="0" smtClean="0">
                <a:latin typeface="Baskerville Old Face"/>
              </a:rPr>
              <a:t> Na</a:t>
            </a:r>
            <a:r>
              <a:rPr lang="ro-RO" altLang="en-US" sz="2800" dirty="0" smtClean="0">
                <a:latin typeface="Baskerville Old Face"/>
              </a:rPr>
              <a:t>ţ</a:t>
            </a:r>
            <a:r>
              <a:rPr lang="en-US" altLang="en-US" sz="2800" dirty="0" err="1" smtClean="0">
                <a:latin typeface="Baskerville Old Face"/>
              </a:rPr>
              <a:t>ionale</a:t>
            </a:r>
            <a:r>
              <a:rPr lang="en-US" altLang="en-US" sz="2800" dirty="0" smtClean="0">
                <a:latin typeface="Baskerville Old Face"/>
              </a:rPr>
              <a:t> a </a:t>
            </a:r>
            <a:r>
              <a:rPr lang="en-US" altLang="en-US" sz="2800" dirty="0" err="1" smtClean="0">
                <a:latin typeface="Baskerville Old Face"/>
              </a:rPr>
              <a:t>luat</a:t>
            </a:r>
            <a:r>
              <a:rPr lang="en-US" altLang="en-US" sz="2800" dirty="0" smtClean="0">
                <a:latin typeface="Baskerville Old Face"/>
              </a:rPr>
              <a:t> act de </a:t>
            </a:r>
            <a:r>
              <a:rPr lang="en-US" altLang="en-US" sz="2800" dirty="0" err="1" smtClean="0">
                <a:latin typeface="Baskerville Old Face"/>
              </a:rPr>
              <a:t>adoptarea</a:t>
            </a:r>
            <a:r>
              <a:rPr lang="en-US" altLang="en-US" sz="2800" dirty="0" smtClean="0">
                <a:latin typeface="Baskerville Old Face"/>
              </a:rPr>
              <a:t> </a:t>
            </a:r>
            <a:r>
              <a:rPr lang="en-US" altLang="en-US" sz="2800" dirty="0" err="1" smtClean="0">
                <a:latin typeface="Baskerville Old Face"/>
              </a:rPr>
              <a:t>prin</a:t>
            </a:r>
            <a:r>
              <a:rPr lang="en-US" altLang="en-US" sz="2800" dirty="0" smtClean="0">
                <a:latin typeface="Baskerville Old Face"/>
              </a:rPr>
              <a:t> HG </a:t>
            </a:r>
            <a:r>
              <a:rPr lang="en-US" altLang="en-US" sz="2800" dirty="0" err="1" smtClean="0">
                <a:latin typeface="Baskerville Old Face"/>
              </a:rPr>
              <a:t>nr</a:t>
            </a:r>
            <a:r>
              <a:rPr lang="en-US" altLang="en-US" sz="2800" dirty="0" smtClean="0">
                <a:latin typeface="Baskerville Old Face"/>
              </a:rPr>
              <a:t>. 215/2012 a </a:t>
            </a:r>
            <a:r>
              <a:rPr lang="en-US" altLang="en-US" sz="2800" dirty="0" err="1" smtClean="0">
                <a:latin typeface="Baskerville Old Face"/>
              </a:rPr>
              <a:t>Strategiei</a:t>
            </a:r>
            <a:r>
              <a:rPr lang="en-US" altLang="en-US" sz="2800" dirty="0" smtClean="0">
                <a:latin typeface="Baskerville Old Face"/>
              </a:rPr>
              <a:t> Na</a:t>
            </a:r>
            <a:r>
              <a:rPr lang="ro-RO" altLang="en-US" sz="2800" dirty="0" smtClean="0">
                <a:latin typeface="Baskerville Old Face"/>
              </a:rPr>
              <a:t>ţ</a:t>
            </a:r>
            <a:r>
              <a:rPr lang="en-US" altLang="en-US" sz="2800" dirty="0" err="1" smtClean="0">
                <a:latin typeface="Baskerville Old Face"/>
              </a:rPr>
              <a:t>ionale</a:t>
            </a:r>
            <a:r>
              <a:rPr lang="en-US" altLang="en-US" sz="2800" dirty="0" smtClean="0">
                <a:latin typeface="Baskerville Old Face"/>
              </a:rPr>
              <a:t> </a:t>
            </a:r>
            <a:r>
              <a:rPr lang="en-US" altLang="en-US" sz="2800" dirty="0" err="1" smtClean="0">
                <a:latin typeface="Baskerville Old Face"/>
              </a:rPr>
              <a:t>Anticorupţie</a:t>
            </a:r>
            <a:r>
              <a:rPr lang="en-US" altLang="en-US" sz="2800" dirty="0" smtClean="0">
                <a:latin typeface="Baskerville Old Face"/>
              </a:rPr>
              <a:t> </a:t>
            </a:r>
            <a:r>
              <a:rPr lang="en-US" altLang="en-US" sz="2800" dirty="0" err="1" smtClean="0">
                <a:latin typeface="Baskerville Old Face"/>
              </a:rPr>
              <a:t>pentru</a:t>
            </a:r>
            <a:r>
              <a:rPr lang="en-US" altLang="en-US" sz="2800" dirty="0" smtClean="0">
                <a:latin typeface="Baskerville Old Face"/>
              </a:rPr>
              <a:t> </a:t>
            </a:r>
            <a:r>
              <a:rPr lang="en-US" altLang="en-US" sz="2800" dirty="0" err="1" smtClean="0">
                <a:latin typeface="Baskerville Old Face"/>
              </a:rPr>
              <a:t>perioada</a:t>
            </a:r>
            <a:r>
              <a:rPr lang="en-US" altLang="en-US" sz="2800" dirty="0" smtClean="0">
                <a:latin typeface="Baskerville Old Face"/>
              </a:rPr>
              <a:t> 2012 - 2015 (SNA) </a:t>
            </a:r>
            <a:r>
              <a:rPr lang="en-US" altLang="en-US" sz="2800" dirty="0" err="1" smtClean="0">
                <a:latin typeface="Baskerville Old Face"/>
              </a:rPr>
              <a:t>și</a:t>
            </a:r>
            <a:r>
              <a:rPr lang="en-US" altLang="en-US" sz="2800" dirty="0" smtClean="0">
                <a:latin typeface="Baskerville Old Face"/>
              </a:rPr>
              <a:t> a </a:t>
            </a:r>
            <a:r>
              <a:rPr lang="en-US" altLang="en-US" sz="2800" dirty="0" err="1" smtClean="0">
                <a:latin typeface="Baskerville Old Face"/>
              </a:rPr>
              <a:t>formulat</a:t>
            </a:r>
            <a:r>
              <a:rPr lang="en-US" altLang="en-US" sz="2800" dirty="0" smtClean="0">
                <a:latin typeface="Baskerville Old Face"/>
              </a:rPr>
              <a:t> </a:t>
            </a:r>
            <a:r>
              <a:rPr lang="en-US" altLang="en-US" sz="2800" b="1" dirty="0" err="1" smtClean="0">
                <a:latin typeface="Baskerville Old Face"/>
              </a:rPr>
              <a:t>Declara</a:t>
            </a:r>
            <a:r>
              <a:rPr lang="ro-RO" altLang="en-US" sz="2800" b="1" dirty="0" smtClean="0">
                <a:latin typeface="Baskerville Old Face"/>
              </a:rPr>
              <a:t>ţ</a:t>
            </a:r>
            <a:r>
              <a:rPr lang="en-US" altLang="en-US" sz="2800" b="1" dirty="0" err="1" smtClean="0">
                <a:latin typeface="Baskerville Old Face"/>
              </a:rPr>
              <a:t>ia</a:t>
            </a:r>
            <a:r>
              <a:rPr lang="en-US" altLang="en-US" sz="2800" b="1" dirty="0" smtClean="0">
                <a:latin typeface="Baskerville Old Face"/>
              </a:rPr>
              <a:t> de </a:t>
            </a:r>
            <a:r>
              <a:rPr lang="en-US" altLang="en-US" sz="2800" b="1" dirty="0" err="1" smtClean="0">
                <a:latin typeface="Baskerville Old Face"/>
              </a:rPr>
              <a:t>aderare</a:t>
            </a:r>
            <a:r>
              <a:rPr lang="en-US" altLang="en-US" sz="2800" b="1" dirty="0" smtClean="0">
                <a:latin typeface="Baskerville Old Face"/>
              </a:rPr>
              <a:t> la </a:t>
            </a:r>
            <a:r>
              <a:rPr lang="en-US" altLang="en-US" sz="2800" b="1" dirty="0" err="1" smtClean="0">
                <a:latin typeface="Baskerville Old Face"/>
              </a:rPr>
              <a:t>valorile</a:t>
            </a:r>
            <a:r>
              <a:rPr lang="en-US" altLang="en-US" sz="2800" b="1" dirty="0" smtClean="0">
                <a:latin typeface="Baskerville Old Face"/>
              </a:rPr>
              <a:t> </a:t>
            </a:r>
            <a:r>
              <a:rPr lang="en-US" altLang="en-US" sz="2800" b="1" dirty="0" err="1" smtClean="0">
                <a:latin typeface="Baskerville Old Face"/>
              </a:rPr>
              <a:t>fundamentale</a:t>
            </a:r>
            <a:r>
              <a:rPr lang="en-US" altLang="en-US" sz="2800" b="1" dirty="0" smtClean="0">
                <a:latin typeface="Baskerville Old Face"/>
              </a:rPr>
              <a:t>, </a:t>
            </a:r>
            <a:r>
              <a:rPr lang="en-US" altLang="en-US" sz="2800" b="1" dirty="0" err="1" smtClean="0">
                <a:latin typeface="Baskerville Old Face"/>
              </a:rPr>
              <a:t>principiile</a:t>
            </a:r>
            <a:r>
              <a:rPr lang="en-US" altLang="en-US" sz="2800" b="1" dirty="0" smtClean="0">
                <a:latin typeface="Baskerville Old Face"/>
              </a:rPr>
              <a:t>, </a:t>
            </a:r>
            <a:r>
              <a:rPr lang="en-US" altLang="en-US" sz="2800" b="1" dirty="0" err="1" smtClean="0">
                <a:latin typeface="Baskerville Old Face"/>
              </a:rPr>
              <a:t>obiectivele</a:t>
            </a:r>
            <a:r>
              <a:rPr lang="en-US" altLang="en-US" sz="2800" b="1" dirty="0" smtClean="0">
                <a:latin typeface="Baskerville Old Face"/>
              </a:rPr>
              <a:t> </a:t>
            </a:r>
            <a:r>
              <a:rPr lang="en-US" altLang="en-US" sz="2800" b="1" dirty="0" err="1" smtClean="0">
                <a:latin typeface="Baskerville Old Face"/>
              </a:rPr>
              <a:t>şi</a:t>
            </a:r>
            <a:r>
              <a:rPr lang="en-US" altLang="en-US" sz="2800" b="1" dirty="0" smtClean="0">
                <a:latin typeface="Baskerville Old Face"/>
              </a:rPr>
              <a:t> </a:t>
            </a:r>
            <a:r>
              <a:rPr lang="en-US" altLang="en-US" sz="2800" b="1" dirty="0" err="1" smtClean="0">
                <a:latin typeface="Baskerville Old Face"/>
              </a:rPr>
              <a:t>mecanismul</a:t>
            </a:r>
            <a:r>
              <a:rPr lang="en-US" altLang="en-US" sz="2800" b="1" dirty="0" smtClean="0">
                <a:latin typeface="Baskerville Old Face"/>
              </a:rPr>
              <a:t> de </a:t>
            </a:r>
            <a:r>
              <a:rPr lang="en-US" altLang="en-US" sz="2800" b="1" dirty="0" err="1" smtClean="0">
                <a:latin typeface="Baskerville Old Face"/>
              </a:rPr>
              <a:t>monitorizare</a:t>
            </a:r>
            <a:r>
              <a:rPr lang="en-US" altLang="en-US" sz="2800" b="1" dirty="0" smtClean="0">
                <a:latin typeface="Baskerville Old Face"/>
              </a:rPr>
              <a:t> al SNA</a:t>
            </a:r>
            <a:r>
              <a:rPr lang="ro-RO" altLang="en-US" sz="2800" dirty="0" smtClean="0">
                <a:latin typeface="Baskerville Old Face"/>
              </a:rPr>
              <a:t>.</a:t>
            </a:r>
            <a:endParaRPr lang="en-US" altLang="en-US" sz="2800" dirty="0" smtClean="0">
              <a:latin typeface="Baskerville Old Face"/>
            </a:endParaRPr>
          </a:p>
          <a:p>
            <a:pPr marL="109538" indent="0" algn="just" eaLnBrk="1" hangingPunct="1">
              <a:buFont typeface="Wingdings 3" pitchFamily="18" charset="2"/>
              <a:buNone/>
            </a:pPr>
            <a:r>
              <a:rPr lang="ro-RO" sz="2800" dirty="0" smtClean="0">
                <a:latin typeface="Baskerville Old Face"/>
              </a:rPr>
              <a:t>Măsurile ce revin MENCŞ sunt detaliate în Planul Sectorial de Implementare al Strategiei Anticorupție în Educaţie (PSISAE).</a:t>
            </a:r>
          </a:p>
          <a:p>
            <a:pPr marL="109538" indent="0" eaLnBrk="1" hangingPunct="1"/>
            <a:endParaRPr lang="ro-RO" dirty="0" smtClean="0"/>
          </a:p>
        </p:txBody>
      </p:sp>
      <p:sp>
        <p:nvSpPr>
          <p:cNvPr id="3" name="Title 2"/>
          <p:cNvSpPr>
            <a:spLocks noGrp="1"/>
          </p:cNvSpPr>
          <p:nvPr>
            <p:ph type="title"/>
          </p:nvPr>
        </p:nvSpPr>
        <p:spPr/>
        <p:txBody>
          <a:bodyPr>
            <a:noAutofit/>
          </a:bodyPr>
          <a:lstStyle/>
          <a:p>
            <a:pPr algn="ctr" eaLnBrk="1" fontAlgn="auto" hangingPunct="1">
              <a:spcAft>
                <a:spcPts val="0"/>
              </a:spcAft>
              <a:defRPr/>
            </a:pPr>
            <a:r>
              <a:rPr lang="ro-RO" sz="3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o-RO"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ro-RO" sz="3600" dirty="0" smtClean="0">
                <a:effectLst>
                  <a:outerShdw blurRad="38100" dist="38100" dir="2700000" algn="tl">
                    <a:srgbClr val="000000">
                      <a:alpha val="43137"/>
                    </a:srgbClr>
                  </a:outerShdw>
                </a:effectLst>
                <a:latin typeface="Times New Roman" pitchFamily="18" charset="0"/>
                <a:cs typeface="Times New Roman" pitchFamily="18" charset="0"/>
              </a:rPr>
              <a:t>Declarație de intenții</a:t>
            </a:r>
            <a:br>
              <a:rPr lang="ro-RO" sz="3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o-RO" sz="3600"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a:xfrm>
            <a:off x="179388" y="1970088"/>
            <a:ext cx="8713787" cy="4122737"/>
          </a:xfrm>
        </p:spPr>
        <p:txBody>
          <a:bodyPr/>
          <a:lstStyle/>
          <a:p>
            <a:pPr eaLnBrk="1" hangingPunct="1"/>
            <a:r>
              <a:rPr lang="ro-RO" dirty="0" smtClean="0">
                <a:solidFill>
                  <a:schemeClr val="accent2"/>
                </a:solidFill>
                <a:latin typeface="Times New Roman" pitchFamily="18" charset="0"/>
                <a:cs typeface="Times New Roman" pitchFamily="18" charset="0"/>
              </a:rPr>
              <a:t>Strategia Anticorupţie în Educaţie 2013 -2015 (</a:t>
            </a:r>
            <a:r>
              <a:rPr lang="ro-RO" b="1" dirty="0" smtClean="0">
                <a:solidFill>
                  <a:schemeClr val="accent2"/>
                </a:solidFill>
                <a:latin typeface="Times New Roman" pitchFamily="18" charset="0"/>
                <a:cs typeface="Times New Roman" pitchFamily="18" charset="0"/>
              </a:rPr>
              <a:t>OMEN nr. 5144/2013</a:t>
            </a:r>
            <a:r>
              <a:rPr lang="ro-RO" dirty="0" smtClean="0">
                <a:solidFill>
                  <a:schemeClr val="accent2"/>
                </a:solidFill>
                <a:latin typeface="Times New Roman" pitchFamily="18" charset="0"/>
                <a:cs typeface="Times New Roman" pitchFamily="18" charset="0"/>
              </a:rPr>
              <a:t>)</a:t>
            </a:r>
          </a:p>
          <a:p>
            <a:pPr eaLnBrk="1" hangingPunct="1"/>
            <a:r>
              <a:rPr lang="ro-RO" dirty="0" smtClean="0">
                <a:latin typeface="Times New Roman" pitchFamily="18" charset="0"/>
                <a:cs typeface="Times New Roman" pitchFamily="18" charset="0"/>
              </a:rPr>
              <a:t>Strategia pentru Reducerea Părăsirii Timpurii a Şcolii</a:t>
            </a:r>
          </a:p>
          <a:p>
            <a:pPr eaLnBrk="1" hangingPunct="1"/>
            <a:r>
              <a:rPr lang="ro-RO" dirty="0" smtClean="0">
                <a:latin typeface="Times New Roman" pitchFamily="18" charset="0"/>
                <a:cs typeface="Times New Roman" pitchFamily="18" charset="0"/>
              </a:rPr>
              <a:t>Cadrul Strategic pentru Educaţia Terţiară</a:t>
            </a:r>
          </a:p>
          <a:p>
            <a:pPr eaLnBrk="1" hangingPunct="1"/>
            <a:r>
              <a:rPr lang="ro-RO" dirty="0" smtClean="0">
                <a:latin typeface="Times New Roman" pitchFamily="18" charset="0"/>
                <a:cs typeface="Times New Roman" pitchFamily="18" charset="0"/>
              </a:rPr>
              <a:t>Strategia Naţională pentru Învăţarea pe tot Parcursul Vieţii </a:t>
            </a:r>
          </a:p>
          <a:p>
            <a:pPr eaLnBrk="1" hangingPunct="1"/>
            <a:r>
              <a:rPr lang="ro-RO" dirty="0" smtClean="0">
                <a:latin typeface="Times New Roman" pitchFamily="18" charset="0"/>
                <a:cs typeface="Times New Roman" pitchFamily="18" charset="0"/>
              </a:rPr>
              <a:t>Strategia pentru Dezvoltarea Învăţământului Profesional şi Tehnic</a:t>
            </a:r>
          </a:p>
          <a:p>
            <a:pPr eaLnBrk="1" hangingPunct="1"/>
            <a:r>
              <a:rPr lang="ro-RO" dirty="0" smtClean="0">
                <a:latin typeface="Times New Roman" pitchFamily="18" charset="0"/>
                <a:cs typeface="Times New Roman" pitchFamily="18" charset="0"/>
              </a:rPr>
              <a:t>Strategia pentru Modernizarea Infrastructurii Educaţionale</a:t>
            </a:r>
          </a:p>
          <a:p>
            <a:pPr eaLnBrk="1" hangingPunct="1"/>
            <a:endParaRPr lang="ro-RO" dirty="0" smtClean="0">
              <a:solidFill>
                <a:srgbClr val="FF0000"/>
              </a:solidFill>
              <a:latin typeface="Times New Roman" pitchFamily="18" charset="0"/>
              <a:cs typeface="Times New Roman" pitchFamily="18" charset="0"/>
            </a:endParaRPr>
          </a:p>
        </p:txBody>
      </p:sp>
      <p:sp>
        <p:nvSpPr>
          <p:cNvPr id="3" name="Title 2"/>
          <p:cNvSpPr>
            <a:spLocks noGrp="1"/>
          </p:cNvSpPr>
          <p:nvPr>
            <p:ph type="title"/>
          </p:nvPr>
        </p:nvSpPr>
        <p:spPr>
          <a:xfrm>
            <a:off x="454481" y="404664"/>
            <a:ext cx="8229600" cy="1143000"/>
          </a:xfrm>
        </p:spPr>
        <p:txBody>
          <a:bodyPr/>
          <a:lstStyle/>
          <a:p>
            <a:pPr algn="ctr" eaLnBrk="1" fontAlgn="auto" hangingPunct="1">
              <a:spcAft>
                <a:spcPts val="0"/>
              </a:spcAft>
              <a:defRPr/>
            </a:pPr>
            <a:r>
              <a:rPr lang="ro-RO" sz="3200" dirty="0" smtClean="0">
                <a:latin typeface="Times New Roman" pitchFamily="18" charset="0"/>
                <a:cs typeface="Times New Roman" pitchFamily="18" charset="0"/>
              </a:rPr>
              <a:t>Strategii în domeniul educației și </a:t>
            </a:r>
            <a:br>
              <a:rPr lang="ro-RO" sz="3200" dirty="0" smtClean="0">
                <a:latin typeface="Times New Roman" pitchFamily="18" charset="0"/>
                <a:cs typeface="Times New Roman" pitchFamily="18" charset="0"/>
              </a:rPr>
            </a:br>
            <a:r>
              <a:rPr lang="ro-RO" sz="3200" dirty="0" smtClean="0">
                <a:latin typeface="Times New Roman" pitchFamily="18" charset="0"/>
                <a:cs typeface="Times New Roman" pitchFamily="18" charset="0"/>
              </a:rPr>
              <a:t>formării profesionale</a:t>
            </a:r>
            <a:endParaRPr lang="en-US" sz="3200" dirty="0">
              <a:latin typeface="Times New Roman" pitchFamily="18" charset="0"/>
              <a:cs typeface="Times New Roman" pitchFamily="18" charset="0"/>
            </a:endParaRPr>
          </a:p>
        </p:txBody>
      </p:sp>
      <p:pic>
        <p:nvPicPr>
          <p:cNvPr id="22531" name="Picture 4" descr="logo MECTS"/>
          <p:cNvPicPr>
            <a:picLocks noChangeAspect="1" noChangeArrowheads="1"/>
          </p:cNvPicPr>
          <p:nvPr/>
        </p:nvPicPr>
        <p:blipFill>
          <a:blip r:embed="rId3"/>
          <a:srcRect/>
          <a:stretch>
            <a:fillRect/>
          </a:stretch>
        </p:blipFill>
        <p:spPr bwMode="auto">
          <a:xfrm>
            <a:off x="5795963" y="6018213"/>
            <a:ext cx="3355975" cy="954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ubstituent conținut 1"/>
          <p:cNvSpPr>
            <a:spLocks noGrp="1"/>
          </p:cNvSpPr>
          <p:nvPr>
            <p:ph idx="1"/>
          </p:nvPr>
        </p:nvSpPr>
        <p:spPr>
          <a:xfrm>
            <a:off x="457200" y="476250"/>
            <a:ext cx="8229600" cy="4681538"/>
          </a:xfrm>
        </p:spPr>
        <p:txBody>
          <a:bodyPr/>
          <a:lstStyle/>
          <a:p>
            <a:pPr algn="just" eaLnBrk="1" hangingPunct="1"/>
            <a:endParaRPr lang="en-GB" sz="2800" dirty="0" smtClean="0">
              <a:latin typeface="Times New Roman" pitchFamily="18" charset="0"/>
              <a:cs typeface="Times New Roman" pitchFamily="18" charset="0"/>
            </a:endParaRPr>
          </a:p>
          <a:p>
            <a:pPr algn="ctr" eaLnBrk="1" hangingPunct="1">
              <a:buFont typeface="Wingdings 3" pitchFamily="18" charset="2"/>
              <a:buNone/>
            </a:pPr>
            <a:r>
              <a:rPr lang="en-GB" sz="2800" b="1" dirty="0" err="1" smtClean="0">
                <a:latin typeface="Times New Roman" pitchFamily="18" charset="0"/>
                <a:cs typeface="Times New Roman" pitchFamily="18" charset="0"/>
              </a:rPr>
              <a:t>Proiectul</a:t>
            </a:r>
            <a:r>
              <a:rPr lang="en-GB" sz="2800" b="1" dirty="0" smtClean="0">
                <a:latin typeface="Times New Roman" pitchFamily="18" charset="0"/>
                <a:cs typeface="Times New Roman" pitchFamily="18" charset="0"/>
              </a:rPr>
              <a:t> </a:t>
            </a:r>
            <a:r>
              <a:rPr lang="ro-RO" sz="2800" b="1" dirty="0">
                <a:latin typeface="Times New Roman" pitchFamily="18" charset="0"/>
                <a:cs typeface="Times New Roman" pitchFamily="18" charset="0"/>
              </a:rPr>
              <a:t>„</a:t>
            </a:r>
            <a:r>
              <a:rPr lang="ro-RO" sz="2800" b="1" dirty="0" smtClean="0">
                <a:latin typeface="Times New Roman" pitchFamily="18" charset="0"/>
                <a:cs typeface="Times New Roman" pitchFamily="18" charset="0"/>
              </a:rPr>
              <a:t>Prevenirea corupţiei în educaţie prin informare, formare şi responsabilizare”</a:t>
            </a:r>
            <a:endParaRPr lang="en-GB" sz="2800" b="1" dirty="0" smtClean="0">
              <a:latin typeface="Times New Roman" pitchFamily="18" charset="0"/>
              <a:cs typeface="Times New Roman" pitchFamily="18" charset="0"/>
            </a:endParaRPr>
          </a:p>
          <a:p>
            <a:pPr algn="just" eaLnBrk="1" hangingPunct="1"/>
            <a:endParaRPr lang="en-GB" sz="2800" b="1" dirty="0" smtClean="0">
              <a:latin typeface="Times New Roman" pitchFamily="18" charset="0"/>
              <a:cs typeface="Times New Roman" pitchFamily="18" charset="0"/>
            </a:endParaRPr>
          </a:p>
          <a:p>
            <a:pPr algn="just" eaLnBrk="1" hangingPunct="1"/>
            <a:r>
              <a:rPr lang="en-GB" sz="2800" dirty="0" err="1" smtClean="0">
                <a:latin typeface="Times New Roman" pitchFamily="18" charset="0"/>
                <a:cs typeface="Times New Roman" pitchFamily="18" charset="0"/>
              </a:rPr>
              <a:t>Ministerul</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Educaţiei</a:t>
            </a:r>
            <a:r>
              <a:rPr lang="ro-RO" sz="2800" dirty="0" smtClean="0">
                <a:latin typeface="Times New Roman" pitchFamily="18" charset="0"/>
                <a:cs typeface="Times New Roman" pitchFamily="18" charset="0"/>
              </a:rPr>
              <a:t> şi </a:t>
            </a:r>
            <a:r>
              <a:rPr lang="en-GB" sz="2800" dirty="0" err="1" smtClean="0">
                <a:latin typeface="Times New Roman" pitchFamily="18" charset="0"/>
                <a:cs typeface="Times New Roman" pitchFamily="18" charset="0"/>
              </a:rPr>
              <a:t>Cercetării</a:t>
            </a:r>
            <a:r>
              <a:rPr lang="ro-RO" sz="2800" dirty="0" smtClean="0">
                <a:latin typeface="Times New Roman" pitchFamily="18" charset="0"/>
                <a:cs typeface="Times New Roman" pitchFamily="18" charset="0"/>
              </a:rPr>
              <a:t> Ştiinţifice</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în</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parteneriat</a:t>
            </a:r>
            <a:r>
              <a:rPr lang="en-GB" sz="2800" dirty="0" smtClean="0">
                <a:latin typeface="Times New Roman" pitchFamily="18" charset="0"/>
                <a:cs typeface="Times New Roman" pitchFamily="18" charset="0"/>
              </a:rPr>
              <a:t> cu </a:t>
            </a:r>
            <a:r>
              <a:rPr lang="en-GB" sz="2800" dirty="0" err="1" smtClean="0">
                <a:latin typeface="Times New Roman" pitchFamily="18" charset="0"/>
                <a:cs typeface="Times New Roman" pitchFamily="18" charset="0"/>
              </a:rPr>
              <a:t>Universitatea</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Titu</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Maiorescu</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şi</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Asociaţia</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pentru</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Implementarea</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Democraţiei</a:t>
            </a:r>
            <a:r>
              <a:rPr lang="en-GB" sz="2800" dirty="0" smtClean="0">
                <a:latin typeface="Times New Roman" pitchFamily="18" charset="0"/>
                <a:cs typeface="Times New Roman" pitchFamily="18" charset="0"/>
              </a:rPr>
              <a:t>, </a:t>
            </a:r>
            <a:r>
              <a:rPr lang="ro-RO" sz="2800" dirty="0" smtClean="0">
                <a:latin typeface="Times New Roman" pitchFamily="18" charset="0"/>
                <a:cs typeface="Times New Roman" pitchFamily="18" charset="0"/>
              </a:rPr>
              <a:t>a </a:t>
            </a:r>
            <a:r>
              <a:rPr lang="en-GB" sz="2800" dirty="0" smtClean="0">
                <a:latin typeface="Times New Roman" pitchFamily="18" charset="0"/>
                <a:cs typeface="Times New Roman" pitchFamily="18" charset="0"/>
              </a:rPr>
              <a:t>implement</a:t>
            </a:r>
            <a:r>
              <a:rPr lang="ro-RO" sz="2800" dirty="0" smtClean="0">
                <a:latin typeface="Times New Roman" pitchFamily="18" charset="0"/>
                <a:cs typeface="Times New Roman" pitchFamily="18" charset="0"/>
              </a:rPr>
              <a:t>at,</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în</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perioada</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iulie</a:t>
            </a:r>
            <a:r>
              <a:rPr lang="en-GB" sz="2800" dirty="0" smtClean="0">
                <a:latin typeface="Times New Roman" pitchFamily="18" charset="0"/>
                <a:cs typeface="Times New Roman" pitchFamily="18" charset="0"/>
              </a:rPr>
              <a:t> 2011 - </a:t>
            </a:r>
            <a:r>
              <a:rPr lang="en-GB" sz="2800" dirty="0" err="1" smtClean="0">
                <a:latin typeface="Times New Roman" pitchFamily="18" charset="0"/>
                <a:cs typeface="Times New Roman" pitchFamily="18" charset="0"/>
              </a:rPr>
              <a:t>februarie</a:t>
            </a:r>
            <a:r>
              <a:rPr lang="en-GB" sz="2800" dirty="0" smtClean="0">
                <a:latin typeface="Times New Roman" pitchFamily="18" charset="0"/>
                <a:cs typeface="Times New Roman" pitchFamily="18" charset="0"/>
              </a:rPr>
              <a:t> 2013</a:t>
            </a:r>
            <a:r>
              <a:rPr lang="ro-RO" sz="2800" dirty="0" smtClean="0">
                <a:latin typeface="Times New Roman" pitchFamily="18" charset="0"/>
                <a:cs typeface="Times New Roman" pitchFamily="18" charset="0"/>
              </a:rPr>
              <a:t>,</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proiectul</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Prevenirea</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corupţiei</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în</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educaţie</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prin</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informare</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formare</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şi</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responsabilizare</a:t>
            </a:r>
            <a:r>
              <a:rPr lang="en-GB" sz="2800" dirty="0" smtClean="0">
                <a:latin typeface="Times New Roman" pitchFamily="18" charset="0"/>
                <a:cs typeface="Times New Roman" pitchFamily="18" charset="0"/>
              </a:rPr>
              <a:t>".</a:t>
            </a:r>
            <a:endParaRPr lang="ro-RO" sz="2800" dirty="0" smtClean="0">
              <a:latin typeface="Times New Roman" pitchFamily="18" charset="0"/>
              <a:cs typeface="Times New Roman" pitchFamily="18" charset="0"/>
            </a:endParaRPr>
          </a:p>
          <a:p>
            <a:pPr eaLnBrk="1" hangingPunct="1"/>
            <a:endParaRPr lang="ro-RO"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ubstituent conținut 1"/>
          <p:cNvSpPr>
            <a:spLocks noGrp="1"/>
          </p:cNvSpPr>
          <p:nvPr>
            <p:ph idx="1"/>
          </p:nvPr>
        </p:nvSpPr>
        <p:spPr/>
        <p:txBody>
          <a:bodyPr/>
          <a:lstStyle/>
          <a:p>
            <a:pPr algn="just" eaLnBrk="1" hangingPunct="1">
              <a:lnSpc>
                <a:spcPct val="80000"/>
              </a:lnSpc>
            </a:pPr>
            <a:endParaRPr lang="en-GB" sz="1900" smtClean="0"/>
          </a:p>
          <a:p>
            <a:pPr algn="just" eaLnBrk="1" hangingPunct="1">
              <a:lnSpc>
                <a:spcPts val="2500"/>
              </a:lnSpc>
            </a:pPr>
            <a:r>
              <a:rPr lang="ro-RO" sz="2400" b="1" smtClean="0">
                <a:latin typeface="Times New Roman" pitchFamily="18" charset="0"/>
              </a:rPr>
              <a:t>Educaţia</a:t>
            </a:r>
            <a:r>
              <a:rPr lang="ro-RO" sz="2400" smtClean="0">
                <a:latin typeface="Times New Roman" pitchFamily="18" charset="0"/>
              </a:rPr>
              <a:t> – promovarea rolului fundamental al educaţiei în societate</a:t>
            </a:r>
            <a:endParaRPr lang="en-GB" sz="2400" smtClean="0">
              <a:latin typeface="Times New Roman" pitchFamily="18" charset="0"/>
            </a:endParaRPr>
          </a:p>
          <a:p>
            <a:pPr algn="just" eaLnBrk="1" hangingPunct="1">
              <a:lnSpc>
                <a:spcPts val="2500"/>
              </a:lnSpc>
            </a:pPr>
            <a:r>
              <a:rPr lang="ro-RO" sz="2400" b="1" smtClean="0">
                <a:solidFill>
                  <a:schemeClr val="accent2"/>
                </a:solidFill>
                <a:latin typeface="Times New Roman" pitchFamily="18" charset="0"/>
              </a:rPr>
              <a:t>Integritatea</a:t>
            </a:r>
            <a:r>
              <a:rPr lang="ro-RO" sz="2400" smtClean="0">
                <a:solidFill>
                  <a:schemeClr val="accent2"/>
                </a:solidFill>
                <a:latin typeface="Times New Roman" pitchFamily="18" charset="0"/>
              </a:rPr>
              <a:t> – promovarea responsabilităţii morale, civice, sociale şi profesionale a personalului implicat în sistemul educaţional</a:t>
            </a:r>
            <a:endParaRPr lang="en-GB" sz="2400" smtClean="0">
              <a:solidFill>
                <a:schemeClr val="accent2"/>
              </a:solidFill>
              <a:latin typeface="Times New Roman" pitchFamily="18" charset="0"/>
            </a:endParaRPr>
          </a:p>
          <a:p>
            <a:pPr algn="just" eaLnBrk="1" hangingPunct="1">
              <a:lnSpc>
                <a:spcPts val="2500"/>
              </a:lnSpc>
            </a:pPr>
            <a:r>
              <a:rPr lang="ro-RO" sz="2400" b="1" smtClean="0">
                <a:solidFill>
                  <a:schemeClr val="accent2"/>
                </a:solidFill>
                <a:latin typeface="Times New Roman" pitchFamily="18" charset="0"/>
              </a:rPr>
              <a:t>Transparenţa</a:t>
            </a:r>
            <a:r>
              <a:rPr lang="ro-RO" sz="2400" smtClean="0">
                <a:solidFill>
                  <a:schemeClr val="accent2"/>
                </a:solidFill>
                <a:latin typeface="Times New Roman" pitchFamily="18" charset="0"/>
              </a:rPr>
              <a:t> – asigurarea vizibilităţii şi accesibilităţii deciziilor, cu informarea şi coparticiparea societăţii civile</a:t>
            </a:r>
            <a:endParaRPr lang="en-GB" sz="2400" smtClean="0">
              <a:solidFill>
                <a:schemeClr val="accent2"/>
              </a:solidFill>
              <a:latin typeface="Times New Roman" pitchFamily="18" charset="0"/>
            </a:endParaRPr>
          </a:p>
          <a:p>
            <a:pPr algn="just" eaLnBrk="1" hangingPunct="1">
              <a:lnSpc>
                <a:spcPts val="2500"/>
              </a:lnSpc>
            </a:pPr>
            <a:r>
              <a:rPr lang="ro-RO" sz="2400" b="1" smtClean="0">
                <a:latin typeface="Times New Roman" pitchFamily="18" charset="0"/>
              </a:rPr>
              <a:t>Obiectivitatea</a:t>
            </a:r>
            <a:r>
              <a:rPr lang="ro-RO" sz="2400" smtClean="0">
                <a:latin typeface="Times New Roman" pitchFamily="18" charset="0"/>
              </a:rPr>
              <a:t> – asigurarea imparţialităţii şi nediscriminării în întreaga activitate desfăşurată la nivelul sistemului educaţional</a:t>
            </a:r>
            <a:endParaRPr lang="en-GB" sz="2400" smtClean="0">
              <a:latin typeface="Times New Roman" pitchFamily="18" charset="0"/>
            </a:endParaRPr>
          </a:p>
          <a:p>
            <a:pPr algn="just" eaLnBrk="1" hangingPunct="1">
              <a:lnSpc>
                <a:spcPts val="2500"/>
              </a:lnSpc>
            </a:pPr>
            <a:r>
              <a:rPr lang="ro-RO" sz="2400" b="1" smtClean="0">
                <a:latin typeface="Times New Roman" pitchFamily="18" charset="0"/>
              </a:rPr>
              <a:t>Prioritatea interesului public</a:t>
            </a:r>
            <a:r>
              <a:rPr lang="ro-RO" sz="2400" smtClean="0">
                <a:latin typeface="Times New Roman" pitchFamily="18" charset="0"/>
              </a:rPr>
              <a:t> – datoria responsabililor din cadrul sistemului educaţional de a considera interesul public mai presus de orice alt interes</a:t>
            </a:r>
            <a:endParaRPr lang="en-GB" sz="2400" smtClean="0">
              <a:latin typeface="Times New Roman" pitchFamily="18" charset="0"/>
            </a:endParaRPr>
          </a:p>
          <a:p>
            <a:pPr eaLnBrk="1" hangingPunct="1">
              <a:lnSpc>
                <a:spcPct val="80000"/>
              </a:lnSpc>
            </a:pPr>
            <a:endParaRPr lang="en-GB" sz="2400" smtClean="0">
              <a:latin typeface="Times New Roman" pitchFamily="18" charset="0"/>
            </a:endParaRPr>
          </a:p>
        </p:txBody>
      </p:sp>
      <p:sp>
        <p:nvSpPr>
          <p:cNvPr id="3" name="Titlu 2"/>
          <p:cNvSpPr>
            <a:spLocks noGrp="1"/>
          </p:cNvSpPr>
          <p:nvPr>
            <p:ph type="title"/>
          </p:nvPr>
        </p:nvSpPr>
        <p:spPr>
          <a:xfrm>
            <a:off x="457200" y="276134"/>
            <a:ext cx="8229600" cy="1412310"/>
          </a:xfrm>
        </p:spPr>
        <p:txBody>
          <a:bodyPr/>
          <a:lstStyle/>
          <a:p>
            <a:pPr lvl="1" algn="ctr" eaLnBrk="1" fontAlgn="auto" hangingPunct="1">
              <a:spcAft>
                <a:spcPts val="0"/>
              </a:spcAft>
              <a:defRPr/>
            </a:pPr>
            <a:r>
              <a:rPr lang="ro-RO" sz="2400" b="0" i="1" dirty="0">
                <a:solidFill>
                  <a:sysClr val="windowText" lastClr="000000"/>
                </a:solidFill>
              </a:rPr>
              <a:t>Valori fundamentale  SAE 2013 -2015</a:t>
            </a:r>
            <a:r>
              <a:rPr lang="en-GB" sz="2000" b="0" dirty="0">
                <a:solidFill>
                  <a:sysClr val="windowText" lastClr="000000"/>
                </a:solidFill>
              </a:rPr>
              <a:t/>
            </a:r>
            <a:br>
              <a:rPr lang="en-GB" sz="2000" b="0" dirty="0">
                <a:solidFill>
                  <a:sysClr val="windowText" lastClr="000000"/>
                </a:solidFill>
              </a:rPr>
            </a:br>
            <a:endParaRPr lang="en-GB" sz="1800" b="0" dirty="0">
              <a:solidFill>
                <a:sysClr val="windowText" lastClr="0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1428</TotalTime>
  <Words>1821</Words>
  <Application>Microsoft Office PowerPoint</Application>
  <PresentationFormat>Expunere pe ecran (4:3)</PresentationFormat>
  <Paragraphs>187</Paragraphs>
  <Slides>26</Slides>
  <Notes>3</Notes>
  <HiddenSlides>0</HiddenSlides>
  <MMClips>0</MMClips>
  <ScaleCrop>false</ScaleCrop>
  <HeadingPairs>
    <vt:vector size="4" baseType="variant">
      <vt:variant>
        <vt:lpstr>Temă</vt:lpstr>
      </vt:variant>
      <vt:variant>
        <vt:i4>1</vt:i4>
      </vt:variant>
      <vt:variant>
        <vt:lpstr>Titluri diapozitive</vt:lpstr>
      </vt:variant>
      <vt:variant>
        <vt:i4>26</vt:i4>
      </vt:variant>
    </vt:vector>
  </HeadingPairs>
  <TitlesOfParts>
    <vt:vector size="27" baseType="lpstr">
      <vt:lpstr>Concourse</vt:lpstr>
      <vt:lpstr>     PREVENIREA CORUPȚIEI   ÎN SISTEMUL ROMÂNESC  DE  EDUCAȚIE</vt:lpstr>
      <vt:lpstr> Anticorupție </vt:lpstr>
      <vt:lpstr>STRATEGIA NAȚIONALĂ ANTICORUPȚIE</vt:lpstr>
      <vt:lpstr>Obiectivele SNA</vt:lpstr>
      <vt:lpstr>Strategia Anticorupție în Educație 2013 -2015 (OMEN nr. 5144/26.09.2013) </vt:lpstr>
      <vt:lpstr> Declarație de intenții </vt:lpstr>
      <vt:lpstr>Strategii în domeniul educației și  formării profesionale</vt:lpstr>
      <vt:lpstr>Prezentare PowerPoint</vt:lpstr>
      <vt:lpstr>Valori fundamentale  SAE 2013 -2015 </vt:lpstr>
      <vt:lpstr>Comisia Națională pentru Prevenirea Actelor de Corupție în Educație (CNPACE) </vt:lpstr>
      <vt:lpstr>Planul Sectorial al Strategiei Anticorupție în Educație (PSISAE)</vt:lpstr>
      <vt:lpstr>Protocol MENCȘ – MAI </vt:lpstr>
      <vt:lpstr>Inițiative naționale și regionale</vt:lpstr>
      <vt:lpstr>Protocol privind educația juridică</vt:lpstr>
      <vt:lpstr>Consilier de integritate/etică</vt:lpstr>
      <vt:lpstr>Consilier de integritate/etică</vt:lpstr>
      <vt:lpstr>Avertizor de integritate</vt:lpstr>
      <vt:lpstr>Avertizor de integritate (II)</vt:lpstr>
      <vt:lpstr>RAPORTUL ANTICORUPȚIE AL UE Bruxelles, 3.2.2014 – COM (2014) 38</vt:lpstr>
      <vt:lpstr> Centralizări (I) </vt:lpstr>
      <vt:lpstr> Centralizări (II) </vt:lpstr>
      <vt:lpstr>Centralizări (III)</vt:lpstr>
      <vt:lpstr>Prezentare PowerPoint</vt:lpstr>
      <vt:lpstr>Prezentare PowerPoint</vt:lpstr>
      <vt:lpstr>Ce urmează</vt:lpstr>
      <vt:lpstr>Prezentare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isj</cp:lastModifiedBy>
  <cp:revision>289</cp:revision>
  <cp:lastPrinted>2015-01-27T11:23:11Z</cp:lastPrinted>
  <dcterms:created xsi:type="dcterms:W3CDTF">2015-01-26T19:52:36Z</dcterms:created>
  <dcterms:modified xsi:type="dcterms:W3CDTF">2016-01-13T12:00:06Z</dcterms:modified>
</cp:coreProperties>
</file>